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6"/>
  </p:notesMasterIdLst>
  <p:handoutMasterIdLst>
    <p:handoutMasterId r:id="rId17"/>
  </p:handoutMasterIdLst>
  <p:sldIdLst>
    <p:sldId id="311" r:id="rId2"/>
    <p:sldId id="319" r:id="rId3"/>
    <p:sldId id="313" r:id="rId4"/>
    <p:sldId id="318" r:id="rId5"/>
    <p:sldId id="332" r:id="rId6"/>
    <p:sldId id="340" r:id="rId7"/>
    <p:sldId id="333" r:id="rId8"/>
    <p:sldId id="334" r:id="rId9"/>
    <p:sldId id="335" r:id="rId10"/>
    <p:sldId id="336" r:id="rId11"/>
    <p:sldId id="331" r:id="rId12"/>
    <p:sldId id="337" r:id="rId13"/>
    <p:sldId id="339" r:id="rId14"/>
    <p:sldId id="341" r:id="rId15"/>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12" autoAdjust="0"/>
    <p:restoredTop sz="95163" autoAdjust="0"/>
  </p:normalViewPr>
  <p:slideViewPr>
    <p:cSldViewPr>
      <p:cViewPr varScale="1">
        <p:scale>
          <a:sx n="85" d="100"/>
          <a:sy n="85" d="100"/>
        </p:scale>
        <p:origin x="1282" y="58"/>
      </p:cViewPr>
      <p:guideLst>
        <p:guide orient="horz" pos="2160"/>
        <p:guide pos="2880"/>
      </p:guideLst>
    </p:cSldViewPr>
  </p:slideViewPr>
  <p:notesTextViewPr>
    <p:cViewPr>
      <p:scale>
        <a:sx n="100" d="100"/>
        <a:sy n="100" d="100"/>
      </p:scale>
      <p:origin x="0" y="0"/>
    </p:cViewPr>
  </p:notesTextViewPr>
  <p:notesViewPr>
    <p:cSldViewPr>
      <p:cViewPr varScale="1">
        <p:scale>
          <a:sx n="64" d="100"/>
          <a:sy n="64" d="100"/>
        </p:scale>
        <p:origin x="-2916"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u-RU"/>
              <a:t>Доля СРО, принявших участие в опросе</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22832580643923556"/>
          <c:w val="0.91892480169407975"/>
          <c:h val="0.63210907793309057"/>
        </c:manualLayout>
      </c:layout>
      <c:pie3DChart>
        <c:varyColors val="1"/>
        <c:ser>
          <c:idx val="0"/>
          <c:order val="0"/>
          <c:dPt>
            <c:idx val="0"/>
            <c:bubble3D val="0"/>
            <c:explosion val="9"/>
            <c:spPr>
              <a:solidFill>
                <a:srgbClr val="00B0F0"/>
              </a:solidFill>
              <a:ln w="25400">
                <a:solidFill>
                  <a:schemeClr val="lt1"/>
                </a:solidFill>
              </a:ln>
              <a:effectLst/>
              <a:sp3d contourW="25400">
                <a:contourClr>
                  <a:schemeClr val="lt1"/>
                </a:contourClr>
              </a:sp3d>
            </c:spPr>
          </c:dPt>
          <c:dPt>
            <c:idx val="1"/>
            <c:bubble3D val="0"/>
            <c:spPr>
              <a:solidFill>
                <a:srgbClr val="FF0000"/>
              </a:solidFill>
              <a:ln w="25400">
                <a:solidFill>
                  <a:schemeClr val="lt1"/>
                </a:solidFill>
              </a:ln>
              <a:effectLst/>
              <a:sp3d contourW="25400">
                <a:contourClr>
                  <a:schemeClr val="lt1"/>
                </a:contourClr>
              </a:sp3d>
            </c:spPr>
          </c:dPt>
          <c:dLbls>
            <c:dLbl>
              <c:idx val="0"/>
              <c:layout>
                <c:manualLayout>
                  <c:x val="-0.10350831146106737"/>
                  <c:y val="6.6229221347331585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extLst>
            </c:dLbl>
            <c:dLbl>
              <c:idx val="1"/>
              <c:layout>
                <c:manualLayout>
                  <c:x val="0.17039785651793526"/>
                  <c:y val="-0.11382946923301254"/>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ru-RU"/>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Лист2!$A$3:$A$4</c:f>
              <c:strCache>
                <c:ptCount val="2"/>
                <c:pt idx="0">
                  <c:v>СРО, принявшие участие в опросе</c:v>
                </c:pt>
                <c:pt idx="1">
                  <c:v>СРО, не принявшие участие в опросе</c:v>
                </c:pt>
              </c:strCache>
            </c:strRef>
          </c:cat>
          <c:val>
            <c:numRef>
              <c:f>Лист2!$D$3:$D$4</c:f>
              <c:numCache>
                <c:formatCode>0%</c:formatCode>
                <c:ptCount val="2"/>
                <c:pt idx="0">
                  <c:v>0.35766423357664234</c:v>
                </c:pt>
                <c:pt idx="1">
                  <c:v>0.64233576642335766</c:v>
                </c:pt>
              </c:numCache>
            </c:numRef>
          </c:val>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r>
              <a:rPr lang="ru-RU" sz="1600" dirty="0" smtClean="0">
                <a:latin typeface="Times New Roman" panose="02020603050405020304" pitchFamily="18" charset="0"/>
                <a:cs typeface="Times New Roman" panose="02020603050405020304" pitchFamily="18" charset="0"/>
              </a:rPr>
              <a:t>График рейтинга критериев анкетного опроса</a:t>
            </a:r>
            <a:endParaRPr lang="ru-RU" sz="16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600" b="1"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ru-RU"/>
        </a:p>
      </c:txPr>
    </c:title>
    <c:autoTitleDeleted val="0"/>
    <c:plotArea>
      <c:layout/>
      <c:barChart>
        <c:barDir val="bar"/>
        <c:grouping val="clustered"/>
        <c:varyColors val="0"/>
        <c:ser>
          <c:idx val="0"/>
          <c:order val="0"/>
          <c:tx>
            <c:v>Генподряд</c:v>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Лист3!$B$1:$B$19</c:f>
              <c:strCache>
                <c:ptCount val="19"/>
                <c:pt idx="0">
                  <c:v>Продолжительность присутствия подрядчика на строительном рынке, лет</c:v>
                </c:pt>
                <c:pt idx="1">
                  <c:v>Объем выполненных подрядчиком работ, млн.руб.</c:v>
                </c:pt>
                <c:pt idx="2">
                  <c:v>Количество объектов, на которых выполнялись работы</c:v>
                </c:pt>
                <c:pt idx="3">
                  <c:v>Суммарная стоимость техники, оборудования в собственности или аренде</c:v>
                </c:pt>
                <c:pt idx="4">
                  <c:v>Соотношение собственного и заемного капитала в балансе организации</c:v>
                </c:pt>
                <c:pt idx="5">
                  <c:v>Соотношение незавершенного строительства к сумме прибыли за предыдущий год</c:v>
                </c:pt>
                <c:pt idx="6">
                  <c:v>Стаж и наличие образования у руководящего персонала</c:v>
                </c:pt>
                <c:pt idx="7">
                  <c:v>Стаж и наличие образования у среднего персонала</c:v>
                </c:pt>
                <c:pt idx="8">
                  <c:v>Наличие сотрудников со степенью, со званием «Почетный строитель» или «Заслуженный строитель»</c:v>
                </c:pt>
                <c:pt idx="9">
                  <c:v>Средняя продолжительность задержек сдачи строительных объектов </c:v>
                </c:pt>
                <c:pt idx="10">
                  <c:v>Общее число нарушений, зафиксированных органами строительного надзора, на один сданный объект</c:v>
                </c:pt>
                <c:pt idx="11">
                  <c:v>Устранение нарушений, зарегистрированных органами строительного надзора, %</c:v>
                </c:pt>
                <c:pt idx="12">
                  <c:v>Наличие благоприятных отзывов и благодарностей от заказчиков работ</c:v>
                </c:pt>
                <c:pt idx="13">
                  <c:v>Частота положительного и отрицательного упоминания подрядчика в печатных изданиях, электронных средствах информации и других СМИ</c:v>
                </c:pt>
                <c:pt idx="14">
                  <c:v>Наличие судебных исков в отношении подрядчика</c:v>
                </c:pt>
                <c:pt idx="15">
                  <c:v>Число судебных актов не в пользу подрядчика</c:v>
                </c:pt>
                <c:pt idx="16">
                  <c:v>Число происшествий на объектах заказчика, приведших к травмам и смертельным случаям</c:v>
                </c:pt>
                <c:pt idx="17">
                  <c:v>Наличие свидетельств о внедренных системах управления в организации: системы менеджмента (контроля) качества, системы экологического менеджмента, системы менеджмента безопасности труда и здоровья </c:v>
                </c:pt>
                <c:pt idx="18">
                  <c:v>Наличие (отсутствие) случаев предоставления заведомо недостоверной (ложной) информации партнерам, СРО и органам исполнительной власти</c:v>
                </c:pt>
              </c:strCache>
            </c:strRef>
          </c:cat>
          <c:val>
            <c:numRef>
              <c:f>Лист3!$C$1:$C$19</c:f>
              <c:numCache>
                <c:formatCode>General</c:formatCode>
                <c:ptCount val="19"/>
                <c:pt idx="0">
                  <c:v>98.8</c:v>
                </c:pt>
                <c:pt idx="1">
                  <c:v>93.9</c:v>
                </c:pt>
                <c:pt idx="2">
                  <c:v>83.7</c:v>
                </c:pt>
                <c:pt idx="3">
                  <c:v>48</c:v>
                </c:pt>
                <c:pt idx="4">
                  <c:v>65.3</c:v>
                </c:pt>
                <c:pt idx="5">
                  <c:v>39.799999999999997</c:v>
                </c:pt>
                <c:pt idx="6">
                  <c:v>89.8</c:v>
                </c:pt>
                <c:pt idx="7">
                  <c:v>83.7</c:v>
                </c:pt>
                <c:pt idx="8">
                  <c:v>25.5</c:v>
                </c:pt>
                <c:pt idx="9">
                  <c:v>68.400000000000006</c:v>
                </c:pt>
                <c:pt idx="10">
                  <c:v>78.599999999999994</c:v>
                </c:pt>
                <c:pt idx="11">
                  <c:v>69.400000000000006</c:v>
                </c:pt>
                <c:pt idx="12">
                  <c:v>69.400000000000006</c:v>
                </c:pt>
                <c:pt idx="13">
                  <c:v>25.5</c:v>
                </c:pt>
                <c:pt idx="14">
                  <c:v>65.3</c:v>
                </c:pt>
                <c:pt idx="15">
                  <c:v>68.400000000000006</c:v>
                </c:pt>
                <c:pt idx="16">
                  <c:v>83.7</c:v>
                </c:pt>
                <c:pt idx="17">
                  <c:v>56.1</c:v>
                </c:pt>
                <c:pt idx="18">
                  <c:v>84.7</c:v>
                </c:pt>
              </c:numCache>
            </c:numRef>
          </c:val>
        </c:ser>
        <c:ser>
          <c:idx val="1"/>
          <c:order val="1"/>
          <c:tx>
            <c:v>Субподряд</c:v>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Лист3!$B$1:$B$19</c:f>
              <c:strCache>
                <c:ptCount val="19"/>
                <c:pt idx="0">
                  <c:v>Продолжительность присутствия подрядчика на строительном рынке, лет</c:v>
                </c:pt>
                <c:pt idx="1">
                  <c:v>Объем выполненных подрядчиком работ, млн.руб.</c:v>
                </c:pt>
                <c:pt idx="2">
                  <c:v>Количество объектов, на которых выполнялись работы</c:v>
                </c:pt>
                <c:pt idx="3">
                  <c:v>Суммарная стоимость техники, оборудования в собственности или аренде</c:v>
                </c:pt>
                <c:pt idx="4">
                  <c:v>Соотношение собственного и заемного капитала в балансе организации</c:v>
                </c:pt>
                <c:pt idx="5">
                  <c:v>Соотношение незавершенного строительства к сумме прибыли за предыдущий год</c:v>
                </c:pt>
                <c:pt idx="6">
                  <c:v>Стаж и наличие образования у руководящего персонала</c:v>
                </c:pt>
                <c:pt idx="7">
                  <c:v>Стаж и наличие образования у среднего персонала</c:v>
                </c:pt>
                <c:pt idx="8">
                  <c:v>Наличие сотрудников со степенью, со званием «Почетный строитель» или «Заслуженный строитель»</c:v>
                </c:pt>
                <c:pt idx="9">
                  <c:v>Средняя продолжительность задержек сдачи строительных объектов </c:v>
                </c:pt>
                <c:pt idx="10">
                  <c:v>Общее число нарушений, зафиксированных органами строительного надзора, на один сданный объект</c:v>
                </c:pt>
                <c:pt idx="11">
                  <c:v>Устранение нарушений, зарегистрированных органами строительного надзора, %</c:v>
                </c:pt>
                <c:pt idx="12">
                  <c:v>Наличие благоприятных отзывов и благодарностей от заказчиков работ</c:v>
                </c:pt>
                <c:pt idx="13">
                  <c:v>Частота положительного и отрицательного упоминания подрядчика в печатных изданиях, электронных средствах информации и других СМИ</c:v>
                </c:pt>
                <c:pt idx="14">
                  <c:v>Наличие судебных исков в отношении подрядчика</c:v>
                </c:pt>
                <c:pt idx="15">
                  <c:v>Число судебных актов не в пользу подрядчика</c:v>
                </c:pt>
                <c:pt idx="16">
                  <c:v>Число происшествий на объектах заказчика, приведших к травмам и смертельным случаям</c:v>
                </c:pt>
                <c:pt idx="17">
                  <c:v>Наличие свидетельств о внедренных системах управления в организации: системы менеджмента (контроля) качества, системы экологического менеджмента, системы менеджмента безопасности труда и здоровья </c:v>
                </c:pt>
                <c:pt idx="18">
                  <c:v>Наличие (отсутствие) случаев предоставления заведомо недостоверной (ложной) информации партнерам, СРО и органам исполнительной власти</c:v>
                </c:pt>
              </c:strCache>
            </c:strRef>
          </c:cat>
          <c:val>
            <c:numRef>
              <c:f>Лист3!$D$1:$D$19</c:f>
              <c:numCache>
                <c:formatCode>General</c:formatCode>
                <c:ptCount val="19"/>
                <c:pt idx="0">
                  <c:v>84.7</c:v>
                </c:pt>
                <c:pt idx="1">
                  <c:v>78.599999999999994</c:v>
                </c:pt>
                <c:pt idx="2">
                  <c:v>76.5</c:v>
                </c:pt>
                <c:pt idx="3">
                  <c:v>57.1</c:v>
                </c:pt>
                <c:pt idx="4">
                  <c:v>48</c:v>
                </c:pt>
                <c:pt idx="5">
                  <c:v>24.5</c:v>
                </c:pt>
                <c:pt idx="6">
                  <c:v>87.8</c:v>
                </c:pt>
                <c:pt idx="7">
                  <c:v>83.7</c:v>
                </c:pt>
                <c:pt idx="8">
                  <c:v>21.4</c:v>
                </c:pt>
                <c:pt idx="9">
                  <c:v>57.1</c:v>
                </c:pt>
                <c:pt idx="10">
                  <c:v>72.400000000000006</c:v>
                </c:pt>
                <c:pt idx="11">
                  <c:v>68.400000000000006</c:v>
                </c:pt>
                <c:pt idx="12">
                  <c:v>65.3</c:v>
                </c:pt>
                <c:pt idx="13">
                  <c:v>22.4</c:v>
                </c:pt>
                <c:pt idx="14">
                  <c:v>64.3</c:v>
                </c:pt>
                <c:pt idx="15">
                  <c:v>68.400000000000006</c:v>
                </c:pt>
                <c:pt idx="16">
                  <c:v>83.7</c:v>
                </c:pt>
                <c:pt idx="17">
                  <c:v>46.9</c:v>
                </c:pt>
                <c:pt idx="18">
                  <c:v>79.599999999999994</c:v>
                </c:pt>
              </c:numCache>
            </c:numRef>
          </c:val>
        </c:ser>
        <c:dLbls>
          <c:dLblPos val="inEnd"/>
          <c:showLegendKey val="0"/>
          <c:showVal val="1"/>
          <c:showCatName val="0"/>
          <c:showSerName val="0"/>
          <c:showPercent val="0"/>
          <c:showBubbleSize val="0"/>
        </c:dLbls>
        <c:gapWidth val="65"/>
        <c:axId val="167635560"/>
        <c:axId val="167530952"/>
      </c:barChart>
      <c:catAx>
        <c:axId val="167635560"/>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ru-RU"/>
          </a:p>
        </c:txPr>
        <c:crossAx val="167530952"/>
        <c:crosses val="autoZero"/>
        <c:auto val="1"/>
        <c:lblAlgn val="ctr"/>
        <c:lblOffset val="100"/>
        <c:noMultiLvlLbl val="0"/>
      </c:catAx>
      <c:valAx>
        <c:axId val="167530952"/>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ru-RU"/>
          </a:p>
        </c:txPr>
        <c:crossAx val="167635560"/>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ru-RU"/>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657A61-B67F-41E7-9B15-FEA87226B49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8F21C0AD-64A1-49F8-B00B-95B9DFBDB546}">
      <dgm:prSet phldrT="[Текст]" custT="1"/>
      <dgm:spPr/>
      <dgm:t>
        <a:bodyPr/>
        <a:lstStyle/>
        <a:p>
          <a:pPr algn="ctr"/>
          <a:r>
            <a:rPr lang="ru-RU" sz="1400" i="1" dirty="0" smtClean="0">
              <a:solidFill>
                <a:schemeClr val="bg1"/>
              </a:solidFill>
              <a:latin typeface="Times New Roman" panose="02020603050405020304" pitchFamily="18" charset="0"/>
              <a:cs typeface="Times New Roman" panose="02020603050405020304" pitchFamily="18" charset="0"/>
            </a:rPr>
            <a:t> Наличие производственной и ремонтной базы, собственных производственных мощностей; метрологического и геодезического</a:t>
          </a:r>
          <a:endParaRPr lang="ru-RU" sz="1400" dirty="0">
            <a:solidFill>
              <a:schemeClr val="bg1"/>
            </a:solidFill>
          </a:endParaRPr>
        </a:p>
      </dgm:t>
    </dgm:pt>
    <dgm:pt modelId="{9AB5331D-A78E-4407-A90C-42F5CE3F8E50}" type="parTrans" cxnId="{00C757A4-D1CC-4CA5-A501-2B15E37A58C2}">
      <dgm:prSet/>
      <dgm:spPr/>
      <dgm:t>
        <a:bodyPr/>
        <a:lstStyle/>
        <a:p>
          <a:endParaRPr lang="ru-RU" sz="1100"/>
        </a:p>
      </dgm:t>
    </dgm:pt>
    <dgm:pt modelId="{5456E5DD-93E9-4832-B69F-A47702460A94}" type="sibTrans" cxnId="{00C757A4-D1CC-4CA5-A501-2B15E37A58C2}">
      <dgm:prSet/>
      <dgm:spPr/>
      <dgm:t>
        <a:bodyPr/>
        <a:lstStyle/>
        <a:p>
          <a:endParaRPr lang="ru-RU" sz="1100"/>
        </a:p>
      </dgm:t>
    </dgm:pt>
    <dgm:pt modelId="{3BA77755-E7F6-44C9-863E-6C479476AC0A}">
      <dgm:prSet phldrT="[Текст]" custT="1"/>
      <dgm:spPr>
        <a:solidFill>
          <a:schemeClr val="accent1">
            <a:lumMod val="20000"/>
            <a:lumOff val="80000"/>
          </a:schemeClr>
        </a:solidFill>
      </dgm:spPr>
      <dgm:t>
        <a:bodyPr/>
        <a:lstStyle/>
        <a:p>
          <a:r>
            <a:rPr lang="ru-RU" sz="1400" i="0" dirty="0" smtClean="0">
              <a:solidFill>
                <a:schemeClr val="tx1"/>
              </a:solidFill>
              <a:latin typeface="+mn-lt"/>
              <a:cs typeface="Times New Roman" panose="02020603050405020304" pitchFamily="18" charset="0"/>
            </a:rPr>
            <a:t>в опросной анкете аналогичный критерий отсутствует</a:t>
          </a:r>
          <a:endParaRPr lang="ru-RU" sz="1400" i="0" dirty="0">
            <a:solidFill>
              <a:srgbClr val="FF0000"/>
            </a:solidFill>
            <a:latin typeface="+mn-lt"/>
          </a:endParaRPr>
        </a:p>
      </dgm:t>
    </dgm:pt>
    <dgm:pt modelId="{B0B09ADA-D18E-4608-9BCA-D8B3917C6463}" type="parTrans" cxnId="{4A506299-01F6-41F5-973D-1C0B490AD719}">
      <dgm:prSet/>
      <dgm:spPr/>
      <dgm:t>
        <a:bodyPr/>
        <a:lstStyle/>
        <a:p>
          <a:endParaRPr lang="ru-RU" sz="1100"/>
        </a:p>
      </dgm:t>
    </dgm:pt>
    <dgm:pt modelId="{C3996DF8-99CD-4A48-9A1E-A58431554FC9}" type="sibTrans" cxnId="{4A506299-01F6-41F5-973D-1C0B490AD719}">
      <dgm:prSet/>
      <dgm:spPr/>
      <dgm:t>
        <a:bodyPr/>
        <a:lstStyle/>
        <a:p>
          <a:endParaRPr lang="ru-RU" sz="1100"/>
        </a:p>
      </dgm:t>
    </dgm:pt>
    <dgm:pt modelId="{3CB26F17-3AB4-4053-BF44-2ED52D65A93E}">
      <dgm:prSet phldrT="[Текст]" custT="1"/>
      <dgm:spPr>
        <a:solidFill>
          <a:schemeClr val="accent1">
            <a:lumMod val="20000"/>
            <a:lumOff val="80000"/>
          </a:schemeClr>
        </a:solidFill>
      </dgm:spPr>
      <dgm:t>
        <a:bodyPr/>
        <a:lstStyle/>
        <a:p>
          <a:r>
            <a:rPr lang="ru-RU" sz="1400" dirty="0" smtClean="0">
              <a:effectLst/>
            </a:rPr>
            <a:t>в опросной анкете – п. 7 и п.8: </a:t>
          </a:r>
          <a:r>
            <a:rPr lang="ru-RU" sz="1400" i="1" dirty="0" smtClean="0">
              <a:solidFill>
                <a:srgbClr val="FF0000"/>
              </a:solidFill>
              <a:effectLst/>
            </a:rPr>
            <a:t>Стаж и наличие образования у руководящего и среднего персонала</a:t>
          </a:r>
          <a:endParaRPr lang="ru-RU" sz="1400" i="1" dirty="0">
            <a:solidFill>
              <a:srgbClr val="FF0000"/>
            </a:solidFill>
          </a:endParaRPr>
        </a:p>
      </dgm:t>
    </dgm:pt>
    <dgm:pt modelId="{C795F625-6710-4415-AA76-6348FCA0CFBD}" type="parTrans" cxnId="{60F7E5E9-3A39-449C-8CF6-7A62C4B73897}">
      <dgm:prSet/>
      <dgm:spPr/>
      <dgm:t>
        <a:bodyPr/>
        <a:lstStyle/>
        <a:p>
          <a:endParaRPr lang="ru-RU" sz="1100"/>
        </a:p>
      </dgm:t>
    </dgm:pt>
    <dgm:pt modelId="{AAA5C2D9-E855-438A-AB76-B835C4D9D866}" type="sibTrans" cxnId="{60F7E5E9-3A39-449C-8CF6-7A62C4B73897}">
      <dgm:prSet/>
      <dgm:spPr/>
      <dgm:t>
        <a:bodyPr/>
        <a:lstStyle/>
        <a:p>
          <a:endParaRPr lang="ru-RU" sz="1100"/>
        </a:p>
      </dgm:t>
    </dgm:pt>
    <dgm:pt modelId="{E3A97847-3E4E-4357-A21D-982ADD5ADC30}">
      <dgm:prSet phldrT="[Текст]" custT="1"/>
      <dgm:spPr/>
      <dgm:t>
        <a:bodyPr/>
        <a:lstStyle/>
        <a:p>
          <a:pPr algn="ctr"/>
          <a:r>
            <a:rPr lang="ru-RU" sz="1400" i="1" dirty="0" smtClean="0">
              <a:solidFill>
                <a:schemeClr val="bg1"/>
              </a:solidFill>
              <a:latin typeface="Times New Roman" panose="02020603050405020304" pitchFamily="18" charset="0"/>
              <a:cs typeface="Times New Roman" panose="02020603050405020304" pitchFamily="18" charset="0"/>
            </a:rPr>
            <a:t>Наличие отрицательных результатов проверок СРО, задолженность по членским взносам, соблюдение условий членства в СРО, наличие (отсутствие) замечаний СРО, отсутствие примененных мер дисциплинарного воздействия со стороны СРО. </a:t>
          </a:r>
          <a:endParaRPr lang="ru-RU" sz="1400" dirty="0">
            <a:solidFill>
              <a:schemeClr val="bg1"/>
            </a:solidFill>
          </a:endParaRPr>
        </a:p>
      </dgm:t>
    </dgm:pt>
    <dgm:pt modelId="{624E8475-BBFF-47D4-8D1A-A0D12A375A07}" type="parTrans" cxnId="{69C95524-B804-4FE0-8059-45CF6C34E8CF}">
      <dgm:prSet/>
      <dgm:spPr/>
      <dgm:t>
        <a:bodyPr/>
        <a:lstStyle/>
        <a:p>
          <a:endParaRPr lang="ru-RU" sz="1100"/>
        </a:p>
      </dgm:t>
    </dgm:pt>
    <dgm:pt modelId="{A4183944-C23E-4EB8-94BD-11FBCA11E220}" type="sibTrans" cxnId="{69C95524-B804-4FE0-8059-45CF6C34E8CF}">
      <dgm:prSet/>
      <dgm:spPr/>
      <dgm:t>
        <a:bodyPr/>
        <a:lstStyle/>
        <a:p>
          <a:endParaRPr lang="ru-RU" sz="1100"/>
        </a:p>
      </dgm:t>
    </dgm:pt>
    <dgm:pt modelId="{C2F340BA-43B1-40E7-BA1C-1C9E550DC59D}">
      <dgm:prSet phldrT="[Текст]" custT="1"/>
      <dgm:spPr>
        <a:solidFill>
          <a:schemeClr val="accent1">
            <a:lumMod val="20000"/>
            <a:lumOff val="80000"/>
          </a:schemeClr>
        </a:solidFill>
      </dgm:spPr>
      <dgm:t>
        <a:bodyPr/>
        <a:lstStyle/>
        <a:p>
          <a:r>
            <a:rPr lang="ru-RU" sz="1400" i="0" dirty="0" smtClean="0">
              <a:solidFill>
                <a:schemeClr val="tx1"/>
              </a:solidFill>
              <a:latin typeface="+mn-lt"/>
              <a:cs typeface="Times New Roman" panose="02020603050405020304" pitchFamily="18" charset="0"/>
            </a:rPr>
            <a:t>в опросной анкете аналогичный критерий отсутствует</a:t>
          </a:r>
          <a:endParaRPr lang="ru-RU" sz="1400" i="0" dirty="0">
            <a:solidFill>
              <a:schemeClr val="tx1"/>
            </a:solidFill>
            <a:latin typeface="+mn-lt"/>
          </a:endParaRPr>
        </a:p>
      </dgm:t>
    </dgm:pt>
    <dgm:pt modelId="{2710C292-4E5B-4A05-B636-64786F2445AF}" type="parTrans" cxnId="{D6267C84-DBB1-459C-9DF3-9939A92A2857}">
      <dgm:prSet/>
      <dgm:spPr/>
      <dgm:t>
        <a:bodyPr/>
        <a:lstStyle/>
        <a:p>
          <a:endParaRPr lang="ru-RU" sz="1100"/>
        </a:p>
      </dgm:t>
    </dgm:pt>
    <dgm:pt modelId="{FA1B5EEB-1BBC-496A-A5A0-2E0259363107}" type="sibTrans" cxnId="{D6267C84-DBB1-459C-9DF3-9939A92A2857}">
      <dgm:prSet/>
      <dgm:spPr/>
      <dgm:t>
        <a:bodyPr/>
        <a:lstStyle/>
        <a:p>
          <a:endParaRPr lang="ru-RU" sz="1100"/>
        </a:p>
      </dgm:t>
    </dgm:pt>
    <dgm:pt modelId="{3D9BDF9D-68F0-4B81-9897-2D33737E4201}">
      <dgm:prSet phldrT="[Текст]" custT="1"/>
      <dgm:spPr/>
      <dgm:t>
        <a:bodyPr/>
        <a:lstStyle/>
        <a:p>
          <a:pPr algn="ctr"/>
          <a:r>
            <a:rPr lang="ru-RU" sz="1400" i="1" dirty="0" smtClean="0">
              <a:solidFill>
                <a:schemeClr val="bg1"/>
              </a:solidFill>
              <a:latin typeface="Times New Roman" panose="02020603050405020304" pitchFamily="18" charset="0"/>
              <a:cs typeface="Times New Roman" panose="02020603050405020304" pitchFamily="18" charset="0"/>
            </a:rPr>
            <a:t>Общий объем налоговых платежей, выплаченных за 5 последних лет, наличие (отсутствие) задолженности по налогам в разные уровни бюджета, дебиторская и кредиторская задолженность, представление бухгалтерской отчётности, исполнение налоговых обязательств</a:t>
          </a:r>
          <a:endParaRPr lang="ru-RU" sz="1400" dirty="0">
            <a:solidFill>
              <a:schemeClr val="bg1"/>
            </a:solidFill>
          </a:endParaRPr>
        </a:p>
      </dgm:t>
    </dgm:pt>
    <dgm:pt modelId="{AE8EFF11-16D4-40D3-8C6B-36552DAB3980}" type="parTrans" cxnId="{599CCC07-03A4-45D6-BBFC-C11ED26F27D1}">
      <dgm:prSet/>
      <dgm:spPr/>
      <dgm:t>
        <a:bodyPr/>
        <a:lstStyle/>
        <a:p>
          <a:endParaRPr lang="ru-RU" sz="1100"/>
        </a:p>
      </dgm:t>
    </dgm:pt>
    <dgm:pt modelId="{000705DE-EC43-410F-A1E9-5440F6142C9F}" type="sibTrans" cxnId="{599CCC07-03A4-45D6-BBFC-C11ED26F27D1}">
      <dgm:prSet/>
      <dgm:spPr/>
      <dgm:t>
        <a:bodyPr/>
        <a:lstStyle/>
        <a:p>
          <a:endParaRPr lang="ru-RU" sz="1100"/>
        </a:p>
      </dgm:t>
    </dgm:pt>
    <dgm:pt modelId="{7B6DCD2E-674A-4391-96AA-D84D948EFC9D}">
      <dgm:prSet phldrT="[Текст]" custT="1"/>
      <dgm:spPr/>
      <dgm:t>
        <a:bodyPr/>
        <a:lstStyle/>
        <a:p>
          <a:r>
            <a:rPr lang="ru-RU" sz="1400" i="0" dirty="0" smtClean="0">
              <a:solidFill>
                <a:schemeClr val="tx1"/>
              </a:solidFill>
              <a:latin typeface="+mn-lt"/>
              <a:cs typeface="Times New Roman" panose="02020603050405020304" pitchFamily="18" charset="0"/>
            </a:rPr>
            <a:t>в опросной анкете аналогичный критерий отсутствует</a:t>
          </a:r>
          <a:endParaRPr lang="ru-RU" sz="1400" dirty="0"/>
        </a:p>
      </dgm:t>
    </dgm:pt>
    <dgm:pt modelId="{1F18761B-B00B-49C9-A8E6-EB3037BEEF95}" type="parTrans" cxnId="{CD4C5EA2-3013-4E96-84DC-C9B23FD30222}">
      <dgm:prSet/>
      <dgm:spPr/>
      <dgm:t>
        <a:bodyPr/>
        <a:lstStyle/>
        <a:p>
          <a:endParaRPr lang="ru-RU" sz="1100"/>
        </a:p>
      </dgm:t>
    </dgm:pt>
    <dgm:pt modelId="{C7DFD12F-4AC0-41FA-8B99-9B9175B9FD41}" type="sibTrans" cxnId="{CD4C5EA2-3013-4E96-84DC-C9B23FD30222}">
      <dgm:prSet/>
      <dgm:spPr/>
      <dgm:t>
        <a:bodyPr/>
        <a:lstStyle/>
        <a:p>
          <a:endParaRPr lang="ru-RU" sz="1100"/>
        </a:p>
      </dgm:t>
    </dgm:pt>
    <dgm:pt modelId="{B32A8BE1-F3B7-48D9-B8B5-3AC405C0C167}">
      <dgm:prSet phldrT="[Текст]" custT="1"/>
      <dgm:spPr>
        <a:solidFill>
          <a:schemeClr val="accent1">
            <a:lumMod val="20000"/>
            <a:lumOff val="80000"/>
          </a:schemeClr>
        </a:solidFill>
      </dgm:spPr>
      <dgm:t>
        <a:bodyPr/>
        <a:lstStyle/>
        <a:p>
          <a:r>
            <a:rPr lang="ru-RU" sz="1400" dirty="0" smtClean="0">
              <a:effectLst/>
            </a:rPr>
            <a:t>в опросной анкете - п.4:  </a:t>
          </a:r>
          <a:r>
            <a:rPr lang="ru-RU" sz="1400" i="1" dirty="0" smtClean="0">
              <a:solidFill>
                <a:srgbClr val="FF0000"/>
              </a:solidFill>
              <a:effectLst/>
            </a:rPr>
            <a:t>Суммарная стоимость техники, оборудования в собственности или аренде</a:t>
          </a:r>
          <a:endParaRPr lang="ru-RU" sz="1400" i="1" dirty="0">
            <a:solidFill>
              <a:srgbClr val="FF0000"/>
            </a:solidFill>
          </a:endParaRPr>
        </a:p>
      </dgm:t>
    </dgm:pt>
    <dgm:pt modelId="{4E43E81A-FE38-4F18-860F-6063BEA79C3D}" type="sibTrans" cxnId="{88A47499-0627-4975-9B36-0929A69E438B}">
      <dgm:prSet/>
      <dgm:spPr/>
      <dgm:t>
        <a:bodyPr/>
        <a:lstStyle/>
        <a:p>
          <a:endParaRPr lang="ru-RU" sz="1100"/>
        </a:p>
      </dgm:t>
    </dgm:pt>
    <dgm:pt modelId="{AC1F2250-CA5E-49D9-A7E6-72328D1023AD}" type="parTrans" cxnId="{88A47499-0627-4975-9B36-0929A69E438B}">
      <dgm:prSet/>
      <dgm:spPr/>
      <dgm:t>
        <a:bodyPr/>
        <a:lstStyle/>
        <a:p>
          <a:endParaRPr lang="ru-RU" sz="1100"/>
        </a:p>
      </dgm:t>
    </dgm:pt>
    <dgm:pt modelId="{451C4162-C325-4ECF-96F6-D58C2EAA0002}">
      <dgm:prSet phldrT="[Текст]" custT="1"/>
      <dgm:spPr/>
      <dgm:t>
        <a:bodyPr/>
        <a:lstStyle/>
        <a:p>
          <a:pPr algn="ctr"/>
          <a:r>
            <a:rPr lang="ru-RU" sz="1400" i="1" dirty="0" smtClean="0">
              <a:solidFill>
                <a:schemeClr val="bg1"/>
              </a:solidFill>
              <a:latin typeface="Times New Roman" panose="02020603050405020304" pitchFamily="18" charset="0"/>
              <a:cs typeface="Times New Roman" panose="02020603050405020304" pitchFamily="18" charset="0"/>
            </a:rPr>
            <a:t>Наличие благоприятных условий труда, отсутствие текучести, отсутствие задолженности, задержек с выплатами заработной платы и расчетов с контрагентами</a:t>
          </a:r>
          <a:endParaRPr lang="ru-RU" sz="1400" dirty="0">
            <a:solidFill>
              <a:schemeClr val="bg1"/>
            </a:solidFill>
          </a:endParaRPr>
        </a:p>
      </dgm:t>
    </dgm:pt>
    <dgm:pt modelId="{74D96950-F05F-47D7-9F75-9E6F58FC0829}" type="sibTrans" cxnId="{23300A63-B91F-4718-92B3-8BA1F2F9961F}">
      <dgm:prSet/>
      <dgm:spPr/>
      <dgm:t>
        <a:bodyPr/>
        <a:lstStyle/>
        <a:p>
          <a:endParaRPr lang="ru-RU" sz="1100"/>
        </a:p>
      </dgm:t>
    </dgm:pt>
    <dgm:pt modelId="{BE0EACAA-5AB7-42ED-9AFF-E5DB98F2C0B3}" type="parTrans" cxnId="{23300A63-B91F-4718-92B3-8BA1F2F9961F}">
      <dgm:prSet/>
      <dgm:spPr/>
      <dgm:t>
        <a:bodyPr/>
        <a:lstStyle/>
        <a:p>
          <a:endParaRPr lang="ru-RU" sz="1100"/>
        </a:p>
      </dgm:t>
    </dgm:pt>
    <dgm:pt modelId="{8A793BDD-E704-4861-B62E-EFC1864C56F9}">
      <dgm:prSet phldrT="[Текст]" custT="1"/>
      <dgm:spPr/>
      <dgm:t>
        <a:bodyPr/>
        <a:lstStyle/>
        <a:p>
          <a:pPr algn="ctr"/>
          <a:r>
            <a:rPr lang="ru-RU" sz="1400" i="1" dirty="0" smtClean="0">
              <a:solidFill>
                <a:schemeClr val="bg1"/>
              </a:solidFill>
              <a:latin typeface="Times New Roman" panose="02020603050405020304" pitchFamily="18" charset="0"/>
              <a:cs typeface="Times New Roman" panose="02020603050405020304" pitchFamily="18" charset="0"/>
            </a:rPr>
            <a:t>Квалификация рабочих, количество рабочих, имеющих стаж работы более 5 лет, количество рабочих с соответствующим профессиональным обучением, разрядом и стажем, укомплектованность ИТР</a:t>
          </a:r>
          <a:endParaRPr lang="ru-RU" sz="1400" dirty="0">
            <a:solidFill>
              <a:schemeClr val="bg1"/>
            </a:solidFill>
          </a:endParaRPr>
        </a:p>
      </dgm:t>
    </dgm:pt>
    <dgm:pt modelId="{3835CDCF-6F7D-4736-BB26-C9E37947BD96}" type="sibTrans" cxnId="{BB826ECB-0FA8-4174-A9B6-E7C3A1BF809F}">
      <dgm:prSet/>
      <dgm:spPr/>
      <dgm:t>
        <a:bodyPr/>
        <a:lstStyle/>
        <a:p>
          <a:endParaRPr lang="ru-RU" sz="1100"/>
        </a:p>
      </dgm:t>
    </dgm:pt>
    <dgm:pt modelId="{85310C73-B077-4FC0-9C0B-6FCAFAF6A224}" type="parTrans" cxnId="{BB826ECB-0FA8-4174-A9B6-E7C3A1BF809F}">
      <dgm:prSet/>
      <dgm:spPr/>
      <dgm:t>
        <a:bodyPr/>
        <a:lstStyle/>
        <a:p>
          <a:endParaRPr lang="ru-RU" sz="1100"/>
        </a:p>
      </dgm:t>
    </dgm:pt>
    <dgm:pt modelId="{49468661-279B-4236-924F-C3EEF3007356}" type="pres">
      <dgm:prSet presAssocID="{AC657A61-B67F-41E7-9B15-FEA87226B499}" presName="linear" presStyleCnt="0">
        <dgm:presLayoutVars>
          <dgm:animLvl val="lvl"/>
          <dgm:resizeHandles val="exact"/>
        </dgm:presLayoutVars>
      </dgm:prSet>
      <dgm:spPr/>
      <dgm:t>
        <a:bodyPr/>
        <a:lstStyle/>
        <a:p>
          <a:endParaRPr lang="ru-RU"/>
        </a:p>
      </dgm:t>
    </dgm:pt>
    <dgm:pt modelId="{10E33B85-1C04-428E-935E-F80ADE37E121}" type="pres">
      <dgm:prSet presAssocID="{8F21C0AD-64A1-49F8-B00B-95B9DFBDB546}" presName="parentText" presStyleLbl="node1" presStyleIdx="0" presStyleCnt="5">
        <dgm:presLayoutVars>
          <dgm:chMax val="0"/>
          <dgm:bulletEnabled val="1"/>
        </dgm:presLayoutVars>
      </dgm:prSet>
      <dgm:spPr/>
      <dgm:t>
        <a:bodyPr/>
        <a:lstStyle/>
        <a:p>
          <a:endParaRPr lang="ru-RU"/>
        </a:p>
      </dgm:t>
    </dgm:pt>
    <dgm:pt modelId="{FC122464-B9C6-4060-B6BE-C918FFB09C4F}" type="pres">
      <dgm:prSet presAssocID="{8F21C0AD-64A1-49F8-B00B-95B9DFBDB546}" presName="childText" presStyleLbl="revTx" presStyleIdx="0" presStyleCnt="5">
        <dgm:presLayoutVars>
          <dgm:bulletEnabled val="1"/>
        </dgm:presLayoutVars>
      </dgm:prSet>
      <dgm:spPr/>
      <dgm:t>
        <a:bodyPr/>
        <a:lstStyle/>
        <a:p>
          <a:endParaRPr lang="ru-RU"/>
        </a:p>
      </dgm:t>
    </dgm:pt>
    <dgm:pt modelId="{7FED3489-17FD-4C7E-A7E7-E121C4FDAC76}" type="pres">
      <dgm:prSet presAssocID="{451C4162-C325-4ECF-96F6-D58C2EAA0002}" presName="parentText" presStyleLbl="node1" presStyleIdx="1" presStyleCnt="5">
        <dgm:presLayoutVars>
          <dgm:chMax val="0"/>
          <dgm:bulletEnabled val="1"/>
        </dgm:presLayoutVars>
      </dgm:prSet>
      <dgm:spPr/>
      <dgm:t>
        <a:bodyPr/>
        <a:lstStyle/>
        <a:p>
          <a:endParaRPr lang="ru-RU"/>
        </a:p>
      </dgm:t>
    </dgm:pt>
    <dgm:pt modelId="{665146FF-3275-4809-84CD-77B0BB3B3116}" type="pres">
      <dgm:prSet presAssocID="{451C4162-C325-4ECF-96F6-D58C2EAA0002}" presName="childText" presStyleLbl="revTx" presStyleIdx="1" presStyleCnt="5" custLinFactNeighborX="877" custLinFactNeighborY="2636">
        <dgm:presLayoutVars>
          <dgm:bulletEnabled val="1"/>
        </dgm:presLayoutVars>
      </dgm:prSet>
      <dgm:spPr/>
      <dgm:t>
        <a:bodyPr/>
        <a:lstStyle/>
        <a:p>
          <a:endParaRPr lang="ru-RU"/>
        </a:p>
      </dgm:t>
    </dgm:pt>
    <dgm:pt modelId="{17F2F45E-509D-4170-86F8-1F838EACCF57}" type="pres">
      <dgm:prSet presAssocID="{8A793BDD-E704-4861-B62E-EFC1864C56F9}" presName="parentText" presStyleLbl="node1" presStyleIdx="2" presStyleCnt="5">
        <dgm:presLayoutVars>
          <dgm:chMax val="0"/>
          <dgm:bulletEnabled val="1"/>
        </dgm:presLayoutVars>
      </dgm:prSet>
      <dgm:spPr/>
      <dgm:t>
        <a:bodyPr/>
        <a:lstStyle/>
        <a:p>
          <a:endParaRPr lang="ru-RU"/>
        </a:p>
      </dgm:t>
    </dgm:pt>
    <dgm:pt modelId="{EF2749F2-2EB7-4E5D-AFAB-EC8BAB76DCCE}" type="pres">
      <dgm:prSet presAssocID="{8A793BDD-E704-4861-B62E-EFC1864C56F9}" presName="childText" presStyleLbl="revTx" presStyleIdx="2" presStyleCnt="5">
        <dgm:presLayoutVars>
          <dgm:bulletEnabled val="1"/>
        </dgm:presLayoutVars>
      </dgm:prSet>
      <dgm:spPr/>
      <dgm:t>
        <a:bodyPr/>
        <a:lstStyle/>
        <a:p>
          <a:endParaRPr lang="ru-RU"/>
        </a:p>
      </dgm:t>
    </dgm:pt>
    <dgm:pt modelId="{15A1D807-475B-4135-AE44-963925273EA7}" type="pres">
      <dgm:prSet presAssocID="{E3A97847-3E4E-4357-A21D-982ADD5ADC30}" presName="parentText" presStyleLbl="node1" presStyleIdx="3" presStyleCnt="5">
        <dgm:presLayoutVars>
          <dgm:chMax val="0"/>
          <dgm:bulletEnabled val="1"/>
        </dgm:presLayoutVars>
      </dgm:prSet>
      <dgm:spPr/>
      <dgm:t>
        <a:bodyPr/>
        <a:lstStyle/>
        <a:p>
          <a:endParaRPr lang="ru-RU"/>
        </a:p>
      </dgm:t>
    </dgm:pt>
    <dgm:pt modelId="{BA76E506-2619-45AE-AFA0-394DD3F6D085}" type="pres">
      <dgm:prSet presAssocID="{E3A97847-3E4E-4357-A21D-982ADD5ADC30}" presName="childText" presStyleLbl="revTx" presStyleIdx="3" presStyleCnt="5">
        <dgm:presLayoutVars>
          <dgm:bulletEnabled val="1"/>
        </dgm:presLayoutVars>
      </dgm:prSet>
      <dgm:spPr/>
      <dgm:t>
        <a:bodyPr/>
        <a:lstStyle/>
        <a:p>
          <a:endParaRPr lang="ru-RU"/>
        </a:p>
      </dgm:t>
    </dgm:pt>
    <dgm:pt modelId="{A75060EF-CF5F-4BC2-B235-C6B66C860FDD}" type="pres">
      <dgm:prSet presAssocID="{3D9BDF9D-68F0-4B81-9897-2D33737E4201}" presName="parentText" presStyleLbl="node1" presStyleIdx="4" presStyleCnt="5">
        <dgm:presLayoutVars>
          <dgm:chMax val="0"/>
          <dgm:bulletEnabled val="1"/>
        </dgm:presLayoutVars>
      </dgm:prSet>
      <dgm:spPr/>
      <dgm:t>
        <a:bodyPr/>
        <a:lstStyle/>
        <a:p>
          <a:endParaRPr lang="ru-RU"/>
        </a:p>
      </dgm:t>
    </dgm:pt>
    <dgm:pt modelId="{53B08A43-D877-4840-8799-926140294D0E}" type="pres">
      <dgm:prSet presAssocID="{3D9BDF9D-68F0-4B81-9897-2D33737E4201}" presName="childText" presStyleLbl="revTx" presStyleIdx="4" presStyleCnt="5">
        <dgm:presLayoutVars>
          <dgm:bulletEnabled val="1"/>
        </dgm:presLayoutVars>
      </dgm:prSet>
      <dgm:spPr/>
      <dgm:t>
        <a:bodyPr/>
        <a:lstStyle/>
        <a:p>
          <a:endParaRPr lang="ru-RU"/>
        </a:p>
      </dgm:t>
    </dgm:pt>
  </dgm:ptLst>
  <dgm:cxnLst>
    <dgm:cxn modelId="{CC84707C-C4F0-4581-9F7A-6AAE2E877A52}" type="presOf" srcId="{AC657A61-B67F-41E7-9B15-FEA87226B499}" destId="{49468661-279B-4236-924F-C3EEF3007356}" srcOrd="0" destOrd="0" presId="urn:microsoft.com/office/officeart/2005/8/layout/vList2"/>
    <dgm:cxn modelId="{D6267C84-DBB1-459C-9DF3-9939A92A2857}" srcId="{E3A97847-3E4E-4357-A21D-982ADD5ADC30}" destId="{C2F340BA-43B1-40E7-BA1C-1C9E550DC59D}" srcOrd="0" destOrd="0" parTransId="{2710C292-4E5B-4A05-B636-64786F2445AF}" sibTransId="{FA1B5EEB-1BBC-496A-A5A0-2E0259363107}"/>
    <dgm:cxn modelId="{E824042C-6B1D-402A-9FA5-D894B95EA8A1}" type="presOf" srcId="{3CB26F17-3AB4-4053-BF44-2ED52D65A93E}" destId="{EF2749F2-2EB7-4E5D-AFAB-EC8BAB76DCCE}" srcOrd="0" destOrd="0" presId="urn:microsoft.com/office/officeart/2005/8/layout/vList2"/>
    <dgm:cxn modelId="{69C95524-B804-4FE0-8059-45CF6C34E8CF}" srcId="{AC657A61-B67F-41E7-9B15-FEA87226B499}" destId="{E3A97847-3E4E-4357-A21D-982ADD5ADC30}" srcOrd="3" destOrd="0" parTransId="{624E8475-BBFF-47D4-8D1A-A0D12A375A07}" sibTransId="{A4183944-C23E-4EB8-94BD-11FBCA11E220}"/>
    <dgm:cxn modelId="{65C9DC67-C9D4-41AE-9F90-9FE67ABDB99C}" type="presOf" srcId="{B32A8BE1-F3B7-48D9-B8B5-3AC405C0C167}" destId="{FC122464-B9C6-4060-B6BE-C918FFB09C4F}" srcOrd="0" destOrd="0" presId="urn:microsoft.com/office/officeart/2005/8/layout/vList2"/>
    <dgm:cxn modelId="{C912600C-5668-4D89-9A08-632C2F0FD7F2}" type="presOf" srcId="{3D9BDF9D-68F0-4B81-9897-2D33737E4201}" destId="{A75060EF-CF5F-4BC2-B235-C6B66C860FDD}" srcOrd="0" destOrd="0" presId="urn:microsoft.com/office/officeart/2005/8/layout/vList2"/>
    <dgm:cxn modelId="{88A47499-0627-4975-9B36-0929A69E438B}" srcId="{8F21C0AD-64A1-49F8-B00B-95B9DFBDB546}" destId="{B32A8BE1-F3B7-48D9-B8B5-3AC405C0C167}" srcOrd="0" destOrd="0" parTransId="{AC1F2250-CA5E-49D9-A7E6-72328D1023AD}" sibTransId="{4E43E81A-FE38-4F18-860F-6063BEA79C3D}"/>
    <dgm:cxn modelId="{00C757A4-D1CC-4CA5-A501-2B15E37A58C2}" srcId="{AC657A61-B67F-41E7-9B15-FEA87226B499}" destId="{8F21C0AD-64A1-49F8-B00B-95B9DFBDB546}" srcOrd="0" destOrd="0" parTransId="{9AB5331D-A78E-4407-A90C-42F5CE3F8E50}" sibTransId="{5456E5DD-93E9-4832-B69F-A47702460A94}"/>
    <dgm:cxn modelId="{4A691B99-3053-4034-B646-6E8325D36081}" type="presOf" srcId="{451C4162-C325-4ECF-96F6-D58C2EAA0002}" destId="{7FED3489-17FD-4C7E-A7E7-E121C4FDAC76}" srcOrd="0" destOrd="0" presId="urn:microsoft.com/office/officeart/2005/8/layout/vList2"/>
    <dgm:cxn modelId="{CD4C5EA2-3013-4E96-84DC-C9B23FD30222}" srcId="{3D9BDF9D-68F0-4B81-9897-2D33737E4201}" destId="{7B6DCD2E-674A-4391-96AA-D84D948EFC9D}" srcOrd="0" destOrd="0" parTransId="{1F18761B-B00B-49C9-A8E6-EB3037BEEF95}" sibTransId="{C7DFD12F-4AC0-41FA-8B99-9B9175B9FD41}"/>
    <dgm:cxn modelId="{4A4A3524-4234-4BA8-B2FE-459BCEF1C197}" type="presOf" srcId="{C2F340BA-43B1-40E7-BA1C-1C9E550DC59D}" destId="{BA76E506-2619-45AE-AFA0-394DD3F6D085}" srcOrd="0" destOrd="0" presId="urn:microsoft.com/office/officeart/2005/8/layout/vList2"/>
    <dgm:cxn modelId="{16E4C03A-1885-4790-9EDA-D1C0D4E1A39E}" type="presOf" srcId="{E3A97847-3E4E-4357-A21D-982ADD5ADC30}" destId="{15A1D807-475B-4135-AE44-963925273EA7}" srcOrd="0" destOrd="0" presId="urn:microsoft.com/office/officeart/2005/8/layout/vList2"/>
    <dgm:cxn modelId="{7E434FEA-7570-4953-A006-76FC668B2E30}" type="presOf" srcId="{3BA77755-E7F6-44C9-863E-6C479476AC0A}" destId="{665146FF-3275-4809-84CD-77B0BB3B3116}" srcOrd="0" destOrd="0" presId="urn:microsoft.com/office/officeart/2005/8/layout/vList2"/>
    <dgm:cxn modelId="{599CCC07-03A4-45D6-BBFC-C11ED26F27D1}" srcId="{AC657A61-B67F-41E7-9B15-FEA87226B499}" destId="{3D9BDF9D-68F0-4B81-9897-2D33737E4201}" srcOrd="4" destOrd="0" parTransId="{AE8EFF11-16D4-40D3-8C6B-36552DAB3980}" sibTransId="{000705DE-EC43-410F-A1E9-5440F6142C9F}"/>
    <dgm:cxn modelId="{95B44650-20D1-4601-9C86-A1324A887DA1}" type="presOf" srcId="{7B6DCD2E-674A-4391-96AA-D84D948EFC9D}" destId="{53B08A43-D877-4840-8799-926140294D0E}" srcOrd="0" destOrd="0" presId="urn:microsoft.com/office/officeart/2005/8/layout/vList2"/>
    <dgm:cxn modelId="{9158518A-FAC6-4971-9BFF-6739041CA38B}" type="presOf" srcId="{8A793BDD-E704-4861-B62E-EFC1864C56F9}" destId="{17F2F45E-509D-4170-86F8-1F838EACCF57}" srcOrd="0" destOrd="0" presId="urn:microsoft.com/office/officeart/2005/8/layout/vList2"/>
    <dgm:cxn modelId="{4A506299-01F6-41F5-973D-1C0B490AD719}" srcId="{451C4162-C325-4ECF-96F6-D58C2EAA0002}" destId="{3BA77755-E7F6-44C9-863E-6C479476AC0A}" srcOrd="0" destOrd="0" parTransId="{B0B09ADA-D18E-4608-9BCA-D8B3917C6463}" sibTransId="{C3996DF8-99CD-4A48-9A1E-A58431554FC9}"/>
    <dgm:cxn modelId="{23300A63-B91F-4718-92B3-8BA1F2F9961F}" srcId="{AC657A61-B67F-41E7-9B15-FEA87226B499}" destId="{451C4162-C325-4ECF-96F6-D58C2EAA0002}" srcOrd="1" destOrd="0" parTransId="{BE0EACAA-5AB7-42ED-9AFF-E5DB98F2C0B3}" sibTransId="{74D96950-F05F-47D7-9F75-9E6F58FC0829}"/>
    <dgm:cxn modelId="{60F7E5E9-3A39-449C-8CF6-7A62C4B73897}" srcId="{8A793BDD-E704-4861-B62E-EFC1864C56F9}" destId="{3CB26F17-3AB4-4053-BF44-2ED52D65A93E}" srcOrd="0" destOrd="0" parTransId="{C795F625-6710-4415-AA76-6348FCA0CFBD}" sibTransId="{AAA5C2D9-E855-438A-AB76-B835C4D9D866}"/>
    <dgm:cxn modelId="{BB826ECB-0FA8-4174-A9B6-E7C3A1BF809F}" srcId="{AC657A61-B67F-41E7-9B15-FEA87226B499}" destId="{8A793BDD-E704-4861-B62E-EFC1864C56F9}" srcOrd="2" destOrd="0" parTransId="{85310C73-B077-4FC0-9C0B-6FCAFAF6A224}" sibTransId="{3835CDCF-6F7D-4736-BB26-C9E37947BD96}"/>
    <dgm:cxn modelId="{7C6D134C-9BA3-4B63-8CB3-F6DE7C61767B}" type="presOf" srcId="{8F21C0AD-64A1-49F8-B00B-95B9DFBDB546}" destId="{10E33B85-1C04-428E-935E-F80ADE37E121}" srcOrd="0" destOrd="0" presId="urn:microsoft.com/office/officeart/2005/8/layout/vList2"/>
    <dgm:cxn modelId="{916035CE-D3DE-4FDC-8F00-C5F5CDC37BCE}" type="presParOf" srcId="{49468661-279B-4236-924F-C3EEF3007356}" destId="{10E33B85-1C04-428E-935E-F80ADE37E121}" srcOrd="0" destOrd="0" presId="urn:microsoft.com/office/officeart/2005/8/layout/vList2"/>
    <dgm:cxn modelId="{D462FBCC-716B-4B19-BC46-45F777C154CB}" type="presParOf" srcId="{49468661-279B-4236-924F-C3EEF3007356}" destId="{FC122464-B9C6-4060-B6BE-C918FFB09C4F}" srcOrd="1" destOrd="0" presId="urn:microsoft.com/office/officeart/2005/8/layout/vList2"/>
    <dgm:cxn modelId="{FA3D7F50-CEAC-4F68-A82E-3EBB3319C72A}" type="presParOf" srcId="{49468661-279B-4236-924F-C3EEF3007356}" destId="{7FED3489-17FD-4C7E-A7E7-E121C4FDAC76}" srcOrd="2" destOrd="0" presId="urn:microsoft.com/office/officeart/2005/8/layout/vList2"/>
    <dgm:cxn modelId="{FD296F44-A01E-41EA-8504-46F18F56957C}" type="presParOf" srcId="{49468661-279B-4236-924F-C3EEF3007356}" destId="{665146FF-3275-4809-84CD-77B0BB3B3116}" srcOrd="3" destOrd="0" presId="urn:microsoft.com/office/officeart/2005/8/layout/vList2"/>
    <dgm:cxn modelId="{D78DE2EB-CD89-4282-9A5E-917A5DBC9987}" type="presParOf" srcId="{49468661-279B-4236-924F-C3EEF3007356}" destId="{17F2F45E-509D-4170-86F8-1F838EACCF57}" srcOrd="4" destOrd="0" presId="urn:microsoft.com/office/officeart/2005/8/layout/vList2"/>
    <dgm:cxn modelId="{7BD5FFF9-52FE-4B78-811D-60ABF500C798}" type="presParOf" srcId="{49468661-279B-4236-924F-C3EEF3007356}" destId="{EF2749F2-2EB7-4E5D-AFAB-EC8BAB76DCCE}" srcOrd="5" destOrd="0" presId="urn:microsoft.com/office/officeart/2005/8/layout/vList2"/>
    <dgm:cxn modelId="{99853373-A4EF-456B-83E0-81ECA02F77AD}" type="presParOf" srcId="{49468661-279B-4236-924F-C3EEF3007356}" destId="{15A1D807-475B-4135-AE44-963925273EA7}" srcOrd="6" destOrd="0" presId="urn:microsoft.com/office/officeart/2005/8/layout/vList2"/>
    <dgm:cxn modelId="{14D80CFE-7A69-448F-A57D-C7A0F7130FED}" type="presParOf" srcId="{49468661-279B-4236-924F-C3EEF3007356}" destId="{BA76E506-2619-45AE-AFA0-394DD3F6D085}" srcOrd="7" destOrd="0" presId="urn:microsoft.com/office/officeart/2005/8/layout/vList2"/>
    <dgm:cxn modelId="{B56F3307-E90D-4690-8948-698B8CB73272}" type="presParOf" srcId="{49468661-279B-4236-924F-C3EEF3007356}" destId="{A75060EF-CF5F-4BC2-B235-C6B66C860FDD}" srcOrd="8" destOrd="0" presId="urn:microsoft.com/office/officeart/2005/8/layout/vList2"/>
    <dgm:cxn modelId="{ABEC0F50-DACF-44E5-BBCA-BE9B42CE99FF}" type="presParOf" srcId="{49468661-279B-4236-924F-C3EEF3007356}" destId="{53B08A43-D877-4840-8799-926140294D0E}"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3" y="1"/>
            <a:ext cx="2945659" cy="49641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446" y="1"/>
            <a:ext cx="2945659" cy="496411"/>
          </a:xfrm>
          <a:prstGeom prst="rect">
            <a:avLst/>
          </a:prstGeom>
        </p:spPr>
        <p:txBody>
          <a:bodyPr vert="horz" lIns="91440" tIns="45720" rIns="91440" bIns="45720" rtlCol="0"/>
          <a:lstStyle>
            <a:lvl1pPr algn="r">
              <a:defRPr sz="1200"/>
            </a:lvl1pPr>
          </a:lstStyle>
          <a:p>
            <a:r>
              <a:rPr lang="ru-RU" smtClean="0"/>
              <a:t>08.12.2011. Крокус-Экспо. Москва </a:t>
            </a:r>
            <a:endParaRPr lang="ru-RU"/>
          </a:p>
        </p:txBody>
      </p:sp>
      <p:sp>
        <p:nvSpPr>
          <p:cNvPr id="4" name="Нижний колонтитул 3"/>
          <p:cNvSpPr>
            <a:spLocks noGrp="1"/>
          </p:cNvSpPr>
          <p:nvPr>
            <p:ph type="ftr" sz="quarter" idx="2"/>
          </p:nvPr>
        </p:nvSpPr>
        <p:spPr>
          <a:xfrm>
            <a:off x="3" y="9430091"/>
            <a:ext cx="2945659" cy="496411"/>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446" y="9430091"/>
            <a:ext cx="2945659" cy="496411"/>
          </a:xfrm>
          <a:prstGeom prst="rect">
            <a:avLst/>
          </a:prstGeom>
        </p:spPr>
        <p:txBody>
          <a:bodyPr vert="horz" lIns="91440" tIns="45720" rIns="91440" bIns="45720" rtlCol="0" anchor="b"/>
          <a:lstStyle>
            <a:lvl1pPr algn="r">
              <a:defRPr sz="1200"/>
            </a:lvl1pPr>
          </a:lstStyle>
          <a:p>
            <a:fld id="{2B1AED1F-957C-451F-ACB3-B1A18B3428E3}" type="slidenum">
              <a:rPr lang="ru-RU" smtClean="0"/>
              <a:pPr/>
              <a:t>‹#›</a:t>
            </a:fld>
            <a:endParaRPr lang="ru-RU"/>
          </a:p>
        </p:txBody>
      </p:sp>
    </p:spTree>
    <p:extLst>
      <p:ext uri="{BB962C8B-B14F-4D97-AF65-F5344CB8AC3E}">
        <p14:creationId xmlns:p14="http://schemas.microsoft.com/office/powerpoint/2010/main" val="98343919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3" y="1"/>
            <a:ext cx="2945659" cy="49641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6" y="1"/>
            <a:ext cx="2945659" cy="496411"/>
          </a:xfrm>
          <a:prstGeom prst="rect">
            <a:avLst/>
          </a:prstGeom>
        </p:spPr>
        <p:txBody>
          <a:bodyPr vert="horz" lIns="91440" tIns="45720" rIns="91440" bIns="45720" rtlCol="0"/>
          <a:lstStyle>
            <a:lvl1pPr algn="r">
              <a:defRPr sz="1200"/>
            </a:lvl1pPr>
          </a:lstStyle>
          <a:p>
            <a:r>
              <a:rPr lang="ru-RU" smtClean="0"/>
              <a:t>08.12.2011. Крокус-Экспо. Москва </a:t>
            </a:r>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3" y="9430091"/>
            <a:ext cx="2945659" cy="49641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6" y="9430091"/>
            <a:ext cx="2945659" cy="496411"/>
          </a:xfrm>
          <a:prstGeom prst="rect">
            <a:avLst/>
          </a:prstGeom>
        </p:spPr>
        <p:txBody>
          <a:bodyPr vert="horz" lIns="91440" tIns="45720" rIns="91440" bIns="45720" rtlCol="0" anchor="b"/>
          <a:lstStyle>
            <a:lvl1pPr algn="r">
              <a:defRPr sz="1200"/>
            </a:lvl1pPr>
          </a:lstStyle>
          <a:p>
            <a:fld id="{01D49F1F-A353-4724-A4EA-F0398D1B13B8}" type="slidenum">
              <a:rPr lang="ru-RU" smtClean="0"/>
              <a:pPr/>
              <a:t>‹#›</a:t>
            </a:fld>
            <a:endParaRPr lang="ru-RU"/>
          </a:p>
        </p:txBody>
      </p:sp>
    </p:spTree>
    <p:extLst>
      <p:ext uri="{BB962C8B-B14F-4D97-AF65-F5344CB8AC3E}">
        <p14:creationId xmlns:p14="http://schemas.microsoft.com/office/powerpoint/2010/main" val="145776372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01D49F1F-A353-4724-A4EA-F0398D1B13B8}" type="slidenum">
              <a:rPr lang="ru-RU" smtClean="0"/>
              <a:pPr/>
              <a:t>1</a:t>
            </a:fld>
            <a:endParaRPr lang="ru-RU"/>
          </a:p>
        </p:txBody>
      </p:sp>
      <p:sp>
        <p:nvSpPr>
          <p:cNvPr id="5" name="Дата 4"/>
          <p:cNvSpPr>
            <a:spLocks noGrp="1"/>
          </p:cNvSpPr>
          <p:nvPr>
            <p:ph type="dt" idx="11"/>
          </p:nvPr>
        </p:nvSpPr>
        <p:spPr/>
        <p:txBody>
          <a:bodyPr/>
          <a:lstStyle/>
          <a:p>
            <a:r>
              <a:rPr lang="ru-RU" smtClean="0"/>
              <a:t>08.12.2011. Крокус-Экспо. Москва </a:t>
            </a:r>
            <a:endParaRPr lang="ru-RU"/>
          </a:p>
        </p:txBody>
      </p:sp>
    </p:spTree>
    <p:extLst>
      <p:ext uri="{BB962C8B-B14F-4D97-AF65-F5344CB8AC3E}">
        <p14:creationId xmlns:p14="http://schemas.microsoft.com/office/powerpoint/2010/main" val="3675598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Дата 3"/>
          <p:cNvSpPr>
            <a:spLocks noGrp="1"/>
          </p:cNvSpPr>
          <p:nvPr>
            <p:ph type="dt" idx="10"/>
          </p:nvPr>
        </p:nvSpPr>
        <p:spPr/>
        <p:txBody>
          <a:bodyPr/>
          <a:lstStyle/>
          <a:p>
            <a:r>
              <a:rPr lang="ru-RU" smtClean="0"/>
              <a:t>08.12.2011. Крокус-Экспо. Москва </a:t>
            </a:r>
            <a:endParaRPr lang="ru-RU"/>
          </a:p>
        </p:txBody>
      </p:sp>
      <p:sp>
        <p:nvSpPr>
          <p:cNvPr id="5" name="Номер слайда 4"/>
          <p:cNvSpPr>
            <a:spLocks noGrp="1"/>
          </p:cNvSpPr>
          <p:nvPr>
            <p:ph type="sldNum" sz="quarter" idx="11"/>
          </p:nvPr>
        </p:nvSpPr>
        <p:spPr/>
        <p:txBody>
          <a:bodyPr/>
          <a:lstStyle/>
          <a:p>
            <a:fld id="{01D49F1F-A353-4724-A4EA-F0398D1B13B8}" type="slidenum">
              <a:rPr lang="ru-RU" smtClean="0"/>
              <a:pPr/>
              <a:t>2</a:t>
            </a:fld>
            <a:endParaRPr lang="ru-RU"/>
          </a:p>
        </p:txBody>
      </p:sp>
    </p:spTree>
    <p:extLst>
      <p:ext uri="{BB962C8B-B14F-4D97-AF65-F5344CB8AC3E}">
        <p14:creationId xmlns:p14="http://schemas.microsoft.com/office/powerpoint/2010/main" val="1685306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Дата 3"/>
          <p:cNvSpPr>
            <a:spLocks noGrp="1"/>
          </p:cNvSpPr>
          <p:nvPr>
            <p:ph type="dt" idx="10"/>
          </p:nvPr>
        </p:nvSpPr>
        <p:spPr/>
        <p:txBody>
          <a:bodyPr/>
          <a:lstStyle/>
          <a:p>
            <a:r>
              <a:rPr lang="ru-RU" smtClean="0"/>
              <a:t>08.12.2011. Крокус-Экспо. Москва </a:t>
            </a:r>
            <a:endParaRPr lang="ru-RU"/>
          </a:p>
        </p:txBody>
      </p:sp>
      <p:sp>
        <p:nvSpPr>
          <p:cNvPr id="5" name="Номер слайда 4"/>
          <p:cNvSpPr>
            <a:spLocks noGrp="1"/>
          </p:cNvSpPr>
          <p:nvPr>
            <p:ph type="sldNum" sz="quarter" idx="11"/>
          </p:nvPr>
        </p:nvSpPr>
        <p:spPr/>
        <p:txBody>
          <a:bodyPr/>
          <a:lstStyle/>
          <a:p>
            <a:fld id="{01D49F1F-A353-4724-A4EA-F0398D1B13B8}" type="slidenum">
              <a:rPr lang="ru-RU" smtClean="0"/>
              <a:pPr/>
              <a:t>3</a:t>
            </a:fld>
            <a:endParaRPr lang="ru-RU"/>
          </a:p>
        </p:txBody>
      </p:sp>
    </p:spTree>
    <p:extLst>
      <p:ext uri="{BB962C8B-B14F-4D97-AF65-F5344CB8AC3E}">
        <p14:creationId xmlns:p14="http://schemas.microsoft.com/office/powerpoint/2010/main" val="3255840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C298909-BDF1-4F25-B942-965400825BDA}" type="datetime1">
              <a:rPr lang="ru-RU" smtClean="0"/>
              <a:t>13.10.2015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A6D5DC4-5549-45C6-BFF1-018A5B1E8831}" type="datetime1">
              <a:rPr lang="ru-RU" smtClean="0"/>
              <a:t>13.10.2015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D896E5-3D4F-4B7C-8766-0D33C6162117}" type="datetime1">
              <a:rPr lang="ru-RU" smtClean="0"/>
              <a:t>13.10.2015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E55721F-FDA3-4579-A555-1DD2AFE3DC4D}" type="datetime1">
              <a:rPr lang="ru-RU" smtClean="0"/>
              <a:t>13.10.2015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0267AA5-2A44-4E06-A9CB-472887CF7F5E}" type="datetime1">
              <a:rPr lang="ru-RU" smtClean="0"/>
              <a:t>13.10.2015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F12F8E6-977B-4474-A6AE-393C8D8A64E6}" type="datetime1">
              <a:rPr lang="ru-RU" smtClean="0"/>
              <a:t>13.10.2015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56558C9-A4C3-4759-B73D-F7F7DB215C13}" type="datetime1">
              <a:rPr lang="ru-RU" smtClean="0"/>
              <a:t>13.10.2015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E5DCB52-5721-43F8-AEE6-210102A923A5}" type="datetime1">
              <a:rPr lang="ru-RU" smtClean="0"/>
              <a:t>13.10.2015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37EE6DC-E0B9-44F3-9165-818D3ABC00EB}" type="datetime1">
              <a:rPr lang="ru-RU" smtClean="0"/>
              <a:t>13.10.2015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DDFD71B-CEDC-4FD8-915E-D145D6D02BF1}" type="datetime1">
              <a:rPr lang="ru-RU" smtClean="0"/>
              <a:t>13.10.2015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545B1AC-C60E-40A0-8B0F-3835960A4FF0}" type="datetime1">
              <a:rPr lang="ru-RU" smtClean="0"/>
              <a:t>13.10.2015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A035F7-1B4B-43AC-B896-CEF9F2694C57}" type="slidenum">
              <a:rPr lang="ru-RU" smtClean="0"/>
              <a:pPr/>
              <a:t>‹#›</a:t>
            </a:fld>
            <a:endParaRPr lang="ru-RU"/>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A9D23-D526-428D-A76F-EDF41BBA6562}" type="datetime1">
              <a:rPr lang="ru-RU" smtClean="0"/>
              <a:t>13.10.2015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035F7-1B4B-43AC-B896-CEF9F2694C5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zoom/>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gradFill>
            <a:gsLst>
              <a:gs pos="97000">
                <a:srgbClr val="C4D9FF"/>
              </a:gs>
              <a:gs pos="0">
                <a:schemeClr val="accent1">
                  <a:tint val="50000"/>
                  <a:satMod val="300000"/>
                </a:schemeClr>
              </a:gs>
              <a:gs pos="44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a:normAutofit/>
          </a:bodyPr>
          <a:lstStyle/>
          <a:p>
            <a:r>
              <a:rPr lang="ru-RU" sz="1800" b="1" dirty="0" smtClean="0">
                <a:solidFill>
                  <a:schemeClr val="tx1"/>
                </a:solidFill>
              </a:rPr>
              <a:t>АНАЛИТИЧЕСКИЙ ОТЧЕТ:</a:t>
            </a:r>
            <a:br>
              <a:rPr lang="ru-RU" sz="1800" b="1" dirty="0" smtClean="0">
                <a:solidFill>
                  <a:schemeClr val="tx1"/>
                </a:solidFill>
              </a:rPr>
            </a:br>
            <a:r>
              <a:rPr lang="ru-RU" sz="1800" b="1" dirty="0" smtClean="0">
                <a:solidFill>
                  <a:schemeClr val="tx1"/>
                </a:solidFill>
              </a:rPr>
              <a:t/>
            </a:r>
            <a:br>
              <a:rPr lang="ru-RU" sz="1800" b="1" dirty="0" smtClean="0">
                <a:solidFill>
                  <a:schemeClr val="tx1"/>
                </a:solidFill>
              </a:rPr>
            </a:br>
            <a:r>
              <a:rPr lang="ru-RU" sz="2400" b="1" dirty="0" smtClean="0">
                <a:solidFill>
                  <a:srgbClr val="FF0000"/>
                </a:solidFill>
              </a:rPr>
              <a:t>«О критериях </a:t>
            </a:r>
            <a:r>
              <a:rPr lang="ru-RU" sz="2400" b="1" dirty="0">
                <a:solidFill>
                  <a:srgbClr val="FF0000"/>
                </a:solidFill>
              </a:rPr>
              <a:t>оценки деловой репутации, надежности </a:t>
            </a:r>
            <a:r>
              <a:rPr lang="ru-RU" sz="2400" b="1" dirty="0" smtClean="0">
                <a:solidFill>
                  <a:srgbClr val="FF0000"/>
                </a:solidFill>
              </a:rPr>
              <a:t/>
            </a:r>
            <a:br>
              <a:rPr lang="ru-RU" sz="2400" b="1" dirty="0" smtClean="0">
                <a:solidFill>
                  <a:srgbClr val="FF0000"/>
                </a:solidFill>
              </a:rPr>
            </a:br>
            <a:r>
              <a:rPr lang="ru-RU" sz="2400" b="1" dirty="0" smtClean="0">
                <a:solidFill>
                  <a:srgbClr val="FF0000"/>
                </a:solidFill>
              </a:rPr>
              <a:t>и </a:t>
            </a:r>
            <a:r>
              <a:rPr lang="ru-RU" sz="2400" b="1" dirty="0">
                <a:solidFill>
                  <a:srgbClr val="FF0000"/>
                </a:solidFill>
              </a:rPr>
              <a:t>качества строительных </a:t>
            </a:r>
            <a:r>
              <a:rPr lang="ru-RU" sz="2400" b="1" dirty="0" smtClean="0">
                <a:solidFill>
                  <a:srgbClr val="FF0000"/>
                </a:solidFill>
              </a:rPr>
              <a:t>организаций»</a:t>
            </a:r>
            <a:br>
              <a:rPr lang="ru-RU" sz="2400" b="1" dirty="0" smtClean="0">
                <a:solidFill>
                  <a:srgbClr val="FF0000"/>
                </a:solidFill>
              </a:rPr>
            </a:br>
            <a:r>
              <a:rPr lang="ru-RU" sz="2400" b="1" dirty="0" smtClean="0">
                <a:solidFill>
                  <a:srgbClr val="FF0000"/>
                </a:solidFill>
              </a:rPr>
              <a:t/>
            </a:r>
            <a:br>
              <a:rPr lang="ru-RU" sz="2400" b="1" dirty="0" smtClean="0">
                <a:solidFill>
                  <a:srgbClr val="FF0000"/>
                </a:solidFill>
              </a:rPr>
            </a:br>
            <a:r>
              <a:rPr lang="ru-RU" sz="1800" b="1" dirty="0" smtClean="0">
                <a:solidFill>
                  <a:schemeClr val="tx1"/>
                </a:solidFill>
              </a:rPr>
              <a:t>(по </a:t>
            </a:r>
            <a:r>
              <a:rPr lang="ru-RU" sz="1800" b="1" dirty="0">
                <a:solidFill>
                  <a:schemeClr val="tx1"/>
                </a:solidFill>
              </a:rPr>
              <a:t>результатам анкетного опроса саморегулируемых </a:t>
            </a:r>
            <a:r>
              <a:rPr lang="ru-RU" sz="1800" b="1" dirty="0" smtClean="0">
                <a:solidFill>
                  <a:schemeClr val="tx1"/>
                </a:solidFill>
              </a:rPr>
              <a:t>организаций)</a:t>
            </a:r>
            <a:endParaRPr lang="ru-RU" sz="1800" b="1" dirty="0">
              <a:solidFill>
                <a:schemeClr val="tx1"/>
              </a:solidFill>
            </a:endParaRPr>
          </a:p>
        </p:txBody>
      </p:sp>
      <p:pic>
        <p:nvPicPr>
          <p:cNvPr id="5" name="Picture 5" descr="C:\Users\Пугачев_СВ\Documents\Строительство\НОСТРОЙ\rek_nostroy.gif"/>
          <p:cNvPicPr>
            <a:picLocks noChangeAspect="1" noChangeArrowheads="1"/>
          </p:cNvPicPr>
          <p:nvPr/>
        </p:nvPicPr>
        <p:blipFill>
          <a:blip r:embed="rId3" cstate="print"/>
          <a:srcRect/>
          <a:stretch>
            <a:fillRect/>
          </a:stretch>
        </p:blipFill>
        <p:spPr bwMode="auto">
          <a:xfrm>
            <a:off x="0" y="0"/>
            <a:ext cx="2838093" cy="1048823"/>
          </a:xfrm>
          <a:prstGeom prst="rect">
            <a:avLst/>
          </a:prstGeom>
          <a:noFill/>
          <a:ln w="9525">
            <a:noFill/>
            <a:miter lim="800000"/>
            <a:headEnd/>
            <a:tailEnd/>
          </a:ln>
        </p:spPr>
      </p:pic>
      <p:sp>
        <p:nvSpPr>
          <p:cNvPr id="8" name="Прямоугольник 7"/>
          <p:cNvSpPr/>
          <p:nvPr/>
        </p:nvSpPr>
        <p:spPr>
          <a:xfrm>
            <a:off x="5652120" y="136304"/>
            <a:ext cx="3168352" cy="1384995"/>
          </a:xfrm>
          <a:prstGeom prst="rect">
            <a:avLst/>
          </a:prstGeom>
        </p:spPr>
        <p:txBody>
          <a:bodyPr wrap="square">
            <a:spAutoFit/>
          </a:bodyPr>
          <a:lstStyle/>
          <a:p>
            <a:pPr algn="r"/>
            <a:r>
              <a:rPr lang="ru-RU" sz="1400" dirty="0" smtClean="0"/>
              <a:t>Одобрен решением Комитета по конкурентной политике и ценообразованию в строительстве</a:t>
            </a:r>
          </a:p>
          <a:p>
            <a:pPr algn="r"/>
            <a:r>
              <a:rPr lang="ru-RU" sz="1400" dirty="0" smtClean="0"/>
              <a:t>Ассоциации «Национальное объединение строителей»</a:t>
            </a:r>
          </a:p>
          <a:p>
            <a:pPr algn="r"/>
            <a:r>
              <a:rPr lang="ru-RU" sz="1400" dirty="0" smtClean="0"/>
              <a:t>от </a:t>
            </a:r>
            <a:r>
              <a:rPr lang="ru-RU" sz="1400" dirty="0" smtClean="0"/>
              <a:t>06 октября 2015 </a:t>
            </a:r>
            <a:r>
              <a:rPr lang="ru-RU" sz="1400" dirty="0" smtClean="0"/>
              <a:t>г., протокол </a:t>
            </a:r>
            <a:r>
              <a:rPr lang="ru-RU" sz="1400" smtClean="0"/>
              <a:t>№ </a:t>
            </a:r>
            <a:r>
              <a:rPr lang="ru-RU" sz="1400" smtClean="0"/>
              <a:t>4</a:t>
            </a:r>
            <a:endParaRPr lang="ru-RU" sz="1400" dirty="0" smtClean="0"/>
          </a:p>
        </p:txBody>
      </p:sp>
      <p:sp>
        <p:nvSpPr>
          <p:cNvPr id="6" name="Подзаголовок 2"/>
          <p:cNvSpPr>
            <a:spLocks noGrp="1"/>
          </p:cNvSpPr>
          <p:nvPr>
            <p:ph type="subTitle" idx="1"/>
          </p:nvPr>
        </p:nvSpPr>
        <p:spPr>
          <a:xfrm>
            <a:off x="1259632" y="5949280"/>
            <a:ext cx="6400800" cy="288032"/>
          </a:xfrm>
        </p:spPr>
        <p:txBody>
          <a:bodyPr>
            <a:normAutofit fontScale="47500" lnSpcReduction="20000"/>
          </a:bodyPr>
          <a:lstStyle/>
          <a:p>
            <a:r>
              <a:rPr lang="ru-RU" dirty="0" smtClean="0">
                <a:solidFill>
                  <a:schemeClr val="tx1"/>
                </a:solidFill>
              </a:rPr>
              <a:t>Москва, 2015</a:t>
            </a:r>
            <a:endParaRPr lang="ru-RU" dirty="0">
              <a:solidFill>
                <a:schemeClr val="tx1"/>
              </a:solidFill>
            </a:endParaRP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18020"/>
            <a:ext cx="7772400" cy="504056"/>
          </a:xfrm>
        </p:spPr>
        <p:txBody>
          <a:bodyPr>
            <a:noAutofit/>
          </a:bodyPr>
          <a:lstStyle/>
          <a:p>
            <a:r>
              <a:rPr lang="ru-RU" sz="1600" b="1" dirty="0" smtClean="0"/>
              <a:t>Дополнительные критерии, предлагаемые СРО  (лист 4)</a:t>
            </a:r>
            <a:br>
              <a:rPr lang="ru-RU" sz="1600" b="1" dirty="0" smtClean="0"/>
            </a:br>
            <a:endParaRPr lang="ru-RU" sz="1100" i="1" dirty="0"/>
          </a:p>
        </p:txBody>
      </p:sp>
      <p:sp>
        <p:nvSpPr>
          <p:cNvPr id="2" name="Номер слайда 1"/>
          <p:cNvSpPr>
            <a:spLocks noGrp="1"/>
          </p:cNvSpPr>
          <p:nvPr>
            <p:ph type="sldNum" sz="quarter" idx="12"/>
          </p:nvPr>
        </p:nvSpPr>
        <p:spPr/>
        <p:txBody>
          <a:bodyPr/>
          <a:lstStyle/>
          <a:p>
            <a:fld id="{99A035F7-1B4B-43AC-B896-CEF9F2694C57}" type="slidenum">
              <a:rPr lang="ru-RU" smtClean="0"/>
              <a:pPr/>
              <a:t>10</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1958239345"/>
              </p:ext>
            </p:extLst>
          </p:nvPr>
        </p:nvGraphicFramePr>
        <p:xfrm>
          <a:off x="251520" y="522076"/>
          <a:ext cx="8435280" cy="5724897"/>
        </p:xfrm>
        <a:graphic>
          <a:graphicData uri="http://schemas.openxmlformats.org/drawingml/2006/table">
            <a:tbl>
              <a:tblPr firstRow="1" firstCol="1" bandRow="1">
                <a:tableStyleId>{5C22544A-7EE6-4342-B048-85BDC9FD1C3A}</a:tableStyleId>
              </a:tblPr>
              <a:tblGrid>
                <a:gridCol w="4464496"/>
                <a:gridCol w="3970784"/>
              </a:tblGrid>
              <a:tr h="892345">
                <a:tc>
                  <a:txBody>
                    <a:bodyPr/>
                    <a:lstStyle/>
                    <a:p>
                      <a:pPr>
                        <a:lnSpc>
                          <a:spcPct val="107000"/>
                        </a:lnSpc>
                        <a:spcAft>
                          <a:spcPts val="600"/>
                        </a:spcAft>
                      </a:pPr>
                      <a:r>
                        <a:rPr lang="ru-RU" sz="1000" dirty="0">
                          <a:effectLst/>
                        </a:rPr>
                        <a:t>23. Наличие положительного заключения региональной инспекции </a:t>
                      </a:r>
                      <a:r>
                        <a:rPr lang="ru-RU" sz="1000" dirty="0" err="1">
                          <a:effectLst/>
                        </a:rPr>
                        <a:t>Госстройнадзора</a:t>
                      </a:r>
                      <a:r>
                        <a:rPr lang="ru-RU" sz="1000" dirty="0">
                          <a:effectLst/>
                        </a:rPr>
                        <a:t> о качестве работ данного генподрядчика (субподрядчика); Наличие положительного заключения регионального Министерства строительства о надежности и качестве работ данного генподрядчика (субподрядчика)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b="0" dirty="0">
                          <a:solidFill>
                            <a:schemeClr val="tx1"/>
                          </a:solidFill>
                          <a:effectLst/>
                        </a:rPr>
                        <a:t>НП «СРО «Объединение строителей Приамурья»</a:t>
                      </a:r>
                      <a:endParaRPr lang="ru-RU"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solidFill>
                      <a:schemeClr val="accent1">
                        <a:lumMod val="20000"/>
                        <a:lumOff val="80000"/>
                      </a:schemeClr>
                    </a:solidFill>
                  </a:tcPr>
                </a:tc>
              </a:tr>
              <a:tr h="507496">
                <a:tc>
                  <a:txBody>
                    <a:bodyPr/>
                    <a:lstStyle/>
                    <a:p>
                      <a:pPr>
                        <a:lnSpc>
                          <a:spcPct val="107000"/>
                        </a:lnSpc>
                        <a:spcAft>
                          <a:spcPts val="600"/>
                        </a:spcAft>
                      </a:pPr>
                      <a:r>
                        <a:rPr lang="ru-RU" sz="1000">
                          <a:effectLst/>
                        </a:rPr>
                        <a:t>24. Наличие случаев снижения первоначальной стоимости аукционной (конкурсной) стоимости строительства более, чем на 20%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dirty="0">
                          <a:effectLst/>
                        </a:rPr>
                        <a:t>НП «СРО «Объединение строителей Приамурья»</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44343">
                <a:tc>
                  <a:txBody>
                    <a:bodyPr/>
                    <a:lstStyle/>
                    <a:p>
                      <a:pPr>
                        <a:lnSpc>
                          <a:spcPct val="107000"/>
                        </a:lnSpc>
                        <a:spcAft>
                          <a:spcPts val="600"/>
                        </a:spcAft>
                      </a:pPr>
                      <a:r>
                        <a:rPr lang="ru-RU" sz="1000">
                          <a:effectLst/>
                        </a:rPr>
                        <a:t>25. Совпадение ФИО учредителя и генерального директора предприятия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НП «СРО «Объединение строителей Приамурья»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79213">
                <a:tc>
                  <a:txBody>
                    <a:bodyPr/>
                    <a:lstStyle/>
                    <a:p>
                      <a:pPr>
                        <a:lnSpc>
                          <a:spcPct val="107000"/>
                        </a:lnSpc>
                        <a:spcAft>
                          <a:spcPts val="600"/>
                        </a:spcAft>
                      </a:pPr>
                      <a:r>
                        <a:rPr lang="ru-RU" sz="1000" dirty="0">
                          <a:effectLst/>
                        </a:rPr>
                        <a:t>26. Количество выигранных аукционов/конкурсов на осуществление государственных или муниципальных заказов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dirty="0">
                          <a:effectLst/>
                        </a:rPr>
                        <a:t>НП СРО «Объединение строителей Тульской области»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295150">
                <a:tc>
                  <a:txBody>
                    <a:bodyPr/>
                    <a:lstStyle/>
                    <a:p>
                      <a:pPr>
                        <a:lnSpc>
                          <a:spcPct val="107000"/>
                        </a:lnSpc>
                        <a:spcAft>
                          <a:spcPts val="600"/>
                        </a:spcAft>
                      </a:pPr>
                      <a:r>
                        <a:rPr lang="ru-RU" sz="1000">
                          <a:effectLst/>
                        </a:rPr>
                        <a:t>27. Проектная, технологическая и нормативно- техническая документация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НП СРО «Объединение строителей Тульской области»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23260">
                <a:tc>
                  <a:txBody>
                    <a:bodyPr/>
                    <a:lstStyle/>
                    <a:p>
                      <a:pPr>
                        <a:lnSpc>
                          <a:spcPct val="107000"/>
                        </a:lnSpc>
                        <a:spcAft>
                          <a:spcPts val="600"/>
                        </a:spcAft>
                      </a:pPr>
                      <a:r>
                        <a:rPr lang="ru-RU" sz="1000">
                          <a:effectLst/>
                        </a:rPr>
                        <a:t>28. Охрана окружающей среды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НП СРО «Объединение строителей Тульской области»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635779">
                <a:tc>
                  <a:txBody>
                    <a:bodyPr/>
                    <a:lstStyle/>
                    <a:p>
                      <a:pPr>
                        <a:lnSpc>
                          <a:spcPct val="107000"/>
                        </a:lnSpc>
                        <a:spcAft>
                          <a:spcPts val="600"/>
                        </a:spcAft>
                      </a:pPr>
                      <a:r>
                        <a:rPr lang="ru-RU" sz="1000">
                          <a:effectLst/>
                        </a:rPr>
                        <a:t>29. Наличие подрядчика в базе ФНС по признакам фирм-"однодневок" (массовый адрес регистрации, "массовый директор", управление юридическим лицом дисквалиф. руководителем и иное)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0"/>
                        </a:spcAft>
                      </a:pPr>
                      <a:r>
                        <a:rPr lang="ru-RU" sz="1000">
                          <a:effectLst/>
                        </a:rPr>
                        <a:t>НП СРО "Проекты Сибири"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37315">
                <a:tc>
                  <a:txBody>
                    <a:bodyPr/>
                    <a:lstStyle/>
                    <a:p>
                      <a:pPr>
                        <a:lnSpc>
                          <a:spcPct val="107000"/>
                        </a:lnSpc>
                        <a:spcAft>
                          <a:spcPts val="600"/>
                        </a:spcAft>
                      </a:pPr>
                      <a:r>
                        <a:rPr lang="ru-RU" sz="1000" dirty="0">
                          <a:effectLst/>
                        </a:rPr>
                        <a:t>30. Наличие перечня субподрядных организаций по видам и регионам работ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СРО НП "Энергострой"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37315">
                <a:tc>
                  <a:txBody>
                    <a:bodyPr/>
                    <a:lstStyle/>
                    <a:p>
                      <a:pPr>
                        <a:lnSpc>
                          <a:spcPct val="107000"/>
                        </a:lnSpc>
                        <a:spcAft>
                          <a:spcPts val="600"/>
                        </a:spcAft>
                      </a:pPr>
                      <a:r>
                        <a:rPr lang="ru-RU" sz="1000" dirty="0">
                          <a:effectLst/>
                        </a:rPr>
                        <a:t>31.  Дата последней реорганизации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  « »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146169">
                <a:tc>
                  <a:txBody>
                    <a:bodyPr/>
                    <a:lstStyle/>
                    <a:p>
                      <a:pPr>
                        <a:lnSpc>
                          <a:spcPct val="107000"/>
                        </a:lnSpc>
                        <a:spcAft>
                          <a:spcPts val="600"/>
                        </a:spcAft>
                      </a:pPr>
                      <a:r>
                        <a:rPr lang="ru-RU" sz="1000" dirty="0">
                          <a:effectLst/>
                        </a:rPr>
                        <a:t>32. Величина компенсационного фонда в СРО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  « »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250930">
                <a:tc>
                  <a:txBody>
                    <a:bodyPr/>
                    <a:lstStyle/>
                    <a:p>
                      <a:pPr>
                        <a:lnSpc>
                          <a:spcPct val="107000"/>
                        </a:lnSpc>
                        <a:spcAft>
                          <a:spcPts val="600"/>
                        </a:spcAft>
                      </a:pPr>
                      <a:r>
                        <a:rPr lang="ru-RU" sz="1000">
                          <a:effectLst/>
                        </a:rPr>
                        <a:t>33. Участником скольких СРО является организация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  « »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507496">
                <a:tc>
                  <a:txBody>
                    <a:bodyPr/>
                    <a:lstStyle/>
                    <a:p>
                      <a:pPr>
                        <a:lnSpc>
                          <a:spcPct val="107000"/>
                        </a:lnSpc>
                        <a:spcAft>
                          <a:spcPts val="600"/>
                        </a:spcAft>
                      </a:pPr>
                      <a:r>
                        <a:rPr lang="ru-RU" sz="1000">
                          <a:effectLst/>
                        </a:rPr>
                        <a:t>34. Наличие дочерних и зависимых компаний; Наличие и количество в цепочке собственников, включая бенефициаров (в том числе, конечных)</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  « »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79213">
                <a:tc>
                  <a:txBody>
                    <a:bodyPr/>
                    <a:lstStyle/>
                    <a:p>
                      <a:pPr>
                        <a:lnSpc>
                          <a:spcPct val="107000"/>
                        </a:lnSpc>
                        <a:spcAft>
                          <a:spcPts val="600"/>
                        </a:spcAft>
                      </a:pPr>
                      <a:r>
                        <a:rPr lang="ru-RU" sz="1000">
                          <a:effectLst/>
                        </a:rPr>
                        <a:t>35. Опыт предоставления банковских гарантий заказчику в текущем году и за предшествующие три года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800"/>
                        </a:spcAft>
                      </a:pPr>
                      <a:r>
                        <a:rPr lang="ru-RU" sz="1000">
                          <a:effectLst/>
                        </a:rPr>
                        <a:t>-  « »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r h="379213">
                <a:tc>
                  <a:txBody>
                    <a:bodyPr/>
                    <a:lstStyle/>
                    <a:p>
                      <a:pPr>
                        <a:lnSpc>
                          <a:spcPct val="107000"/>
                        </a:lnSpc>
                        <a:spcAft>
                          <a:spcPts val="600"/>
                        </a:spcAft>
                      </a:pPr>
                      <a:r>
                        <a:rPr lang="ru-RU" sz="1000">
                          <a:effectLst/>
                        </a:rPr>
                        <a:t>36. Снижение более 20% сметной стоимости строительства объекта на стадии участия в тендерах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c>
                  <a:txBody>
                    <a:bodyPr/>
                    <a:lstStyle/>
                    <a:p>
                      <a:pPr algn="ctr">
                        <a:lnSpc>
                          <a:spcPct val="107000"/>
                        </a:lnSpc>
                        <a:spcAft>
                          <a:spcPts val="0"/>
                        </a:spcAft>
                      </a:pPr>
                      <a:r>
                        <a:rPr lang="ru-RU" sz="1000" dirty="0">
                          <a:effectLst/>
                        </a:rPr>
                        <a:t>Союз строителей СРО «</a:t>
                      </a:r>
                      <a:r>
                        <a:rPr lang="ru-RU" sz="1000" dirty="0" err="1">
                          <a:effectLst/>
                        </a:rPr>
                        <a:t>Дальмонтажстрой</a:t>
                      </a:r>
                      <a:r>
                        <a:rPr lang="ru-RU" sz="1000" dirty="0">
                          <a:effectLst/>
                        </a:rPr>
                        <a:t>»</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032" marR="45032" marT="0" marB="0" anchor="ctr"/>
                </a:tc>
              </a:tr>
            </a:tbl>
          </a:graphicData>
        </a:graphic>
      </p:graphicFrame>
    </p:spTree>
    <p:extLst>
      <p:ext uri="{BB962C8B-B14F-4D97-AF65-F5344CB8AC3E}">
        <p14:creationId xmlns:p14="http://schemas.microsoft.com/office/powerpoint/2010/main" val="2406979316"/>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346050"/>
          </a:xfrm>
        </p:spPr>
        <p:txBody>
          <a:bodyPr>
            <a:noAutofit/>
          </a:bodyPr>
          <a:lstStyle/>
          <a:p>
            <a:r>
              <a:rPr lang="ru-RU" sz="1600" b="1" dirty="0" smtClean="0">
                <a:latin typeface="Times New Roman" panose="02020603050405020304" pitchFamily="18" charset="0"/>
                <a:cs typeface="Times New Roman" panose="02020603050405020304" pitchFamily="18" charset="0"/>
              </a:rPr>
              <a:t>Общие выводы</a:t>
            </a:r>
            <a:endParaRPr lang="ru-RU" sz="1600" b="1" dirty="0">
              <a:latin typeface="Times New Roman" panose="02020603050405020304" pitchFamily="18" charset="0"/>
              <a:cs typeface="Times New Roman" panose="02020603050405020304" pitchFamily="18" charset="0"/>
            </a:endParaRPr>
          </a:p>
        </p:txBody>
      </p:sp>
      <p:sp>
        <p:nvSpPr>
          <p:cNvPr id="5" name="Подзаголовок 4"/>
          <p:cNvSpPr txBox="1">
            <a:spLocks/>
          </p:cNvSpPr>
          <p:nvPr/>
        </p:nvSpPr>
        <p:spPr>
          <a:xfrm>
            <a:off x="425189" y="1048013"/>
            <a:ext cx="8280920" cy="5337100"/>
          </a:xfrm>
          <a:prstGeom prst="rect">
            <a:avLst/>
          </a:prstGeom>
          <a:noFill/>
          <a:ln w="9525">
            <a:solidFill>
              <a:schemeClr val="tx1"/>
            </a:solidFill>
            <a:prstDash val="dash"/>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AutoNum type="arabicPeriod"/>
            </a:pPr>
            <a:r>
              <a:rPr lang="ru-RU" sz="1400" dirty="0" smtClean="0">
                <a:solidFill>
                  <a:schemeClr val="tx2"/>
                </a:solidFill>
                <a:latin typeface="Times New Roman" panose="02020603050405020304" pitchFamily="18" charset="0"/>
                <a:cs typeface="Times New Roman" panose="02020603050405020304" pitchFamily="18" charset="0"/>
              </a:rPr>
              <a:t>Результаты оценок критериев для генподрядных и субподрядных организаций показали несущественное различие, не превышающее 14%. </a:t>
            </a:r>
            <a:r>
              <a:rPr lang="ru-RU" sz="1400" b="1" dirty="0" smtClean="0">
                <a:solidFill>
                  <a:schemeClr val="tx2"/>
                </a:solidFill>
                <a:latin typeface="Times New Roman" panose="02020603050405020304" pitchFamily="18" charset="0"/>
                <a:cs typeface="Times New Roman" panose="02020603050405020304" pitchFamily="18" charset="0"/>
              </a:rPr>
              <a:t>Значимость критериев, по мнению СРО, принципиально не зависит от того, является строительная организация генеральным подрядчиком или выполняет исключительно субподрядные работы без выполнения работ по организации строительства. В этой связи дальнейший анализ результатов опроса проводился без дифференциации строительных организаций по предложенному в опросе признаку.</a:t>
            </a:r>
          </a:p>
          <a:p>
            <a:pPr algn="just"/>
            <a:endParaRPr lang="ru-RU" sz="1400" b="1" dirty="0">
              <a:solidFill>
                <a:schemeClr val="tx2"/>
              </a:solidFill>
              <a:latin typeface="Times New Roman" panose="02020603050405020304" pitchFamily="18" charset="0"/>
              <a:cs typeface="Times New Roman" panose="02020603050405020304" pitchFamily="18" charset="0"/>
            </a:endParaRPr>
          </a:p>
          <a:p>
            <a:pPr marL="342900" indent="-342900" algn="just">
              <a:buAutoNum type="arabicPeriod" startAt="2"/>
            </a:pPr>
            <a:r>
              <a:rPr lang="ru-RU" sz="1400" dirty="0" smtClean="0">
                <a:solidFill>
                  <a:schemeClr val="tx2"/>
                </a:solidFill>
                <a:latin typeface="Times New Roman" panose="02020603050405020304" pitchFamily="18" charset="0"/>
                <a:cs typeface="Times New Roman" panose="02020603050405020304" pitchFamily="18" charset="0"/>
              </a:rPr>
              <a:t>СРО считают только 8 из 19 критериев наиболее существенными и значимыми для целей оценки деловой репутации, надежности и качества подрядной организации. Ниже приведен перечень критериев</a:t>
            </a:r>
            <a:r>
              <a:rPr lang="ru-RU" sz="1400" dirty="0">
                <a:solidFill>
                  <a:schemeClr val="tx2"/>
                </a:solidFill>
                <a:latin typeface="Times New Roman" panose="02020603050405020304" pitchFamily="18" charset="0"/>
                <a:cs typeface="Times New Roman" panose="02020603050405020304" pitchFamily="18" charset="0"/>
              </a:rPr>
              <a:t>, получивших положительную оценку более </a:t>
            </a:r>
            <a:r>
              <a:rPr lang="ru-RU" sz="1400" dirty="0" smtClean="0">
                <a:solidFill>
                  <a:schemeClr val="tx2"/>
                </a:solidFill>
                <a:latin typeface="Times New Roman" panose="02020603050405020304" pitchFamily="18" charset="0"/>
                <a:cs typeface="Times New Roman" panose="02020603050405020304" pitchFamily="18" charset="0"/>
              </a:rPr>
              <a:t>75% респондентов:</a:t>
            </a:r>
          </a:p>
          <a:p>
            <a:pPr marL="285750" indent="-285750" algn="just">
              <a:buFont typeface="Arial" panose="020B0604020202020204" pitchFamily="34" charset="0"/>
              <a:buChar char="•"/>
            </a:pPr>
            <a:r>
              <a:rPr lang="ru-RU" sz="1400" b="1" i="1" dirty="0" smtClean="0">
                <a:solidFill>
                  <a:schemeClr val="tx2"/>
                </a:solidFill>
                <a:latin typeface="Times New Roman" panose="02020603050405020304" pitchFamily="18" charset="0"/>
                <a:cs typeface="Times New Roman" panose="02020603050405020304" pitchFamily="18" charset="0"/>
              </a:rPr>
              <a:t>Продолжительность </a:t>
            </a:r>
            <a:r>
              <a:rPr lang="ru-RU" sz="1400" b="1" i="1" dirty="0">
                <a:solidFill>
                  <a:schemeClr val="tx2"/>
                </a:solidFill>
                <a:latin typeface="Times New Roman" panose="02020603050405020304" pitchFamily="18" charset="0"/>
                <a:cs typeface="Times New Roman" panose="02020603050405020304" pitchFamily="18" charset="0"/>
              </a:rPr>
              <a:t>присутствия подрядчика на строительном рынке, </a:t>
            </a:r>
            <a:r>
              <a:rPr lang="ru-RU" sz="1400" b="1" i="1" dirty="0" smtClean="0">
                <a:solidFill>
                  <a:schemeClr val="tx2"/>
                </a:solidFill>
                <a:latin typeface="Times New Roman" panose="02020603050405020304" pitchFamily="18" charset="0"/>
                <a:cs typeface="Times New Roman" panose="02020603050405020304" pitchFamily="18" charset="0"/>
              </a:rPr>
              <a:t>лет;</a:t>
            </a: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Объем выполненных подрядчиком работ, </a:t>
            </a:r>
            <a:r>
              <a:rPr lang="ru-RU" sz="1400" b="1" i="1" dirty="0" err="1">
                <a:solidFill>
                  <a:schemeClr val="tx2"/>
                </a:solidFill>
                <a:latin typeface="Times New Roman" panose="02020603050405020304" pitchFamily="18" charset="0"/>
                <a:cs typeface="Times New Roman" panose="02020603050405020304" pitchFamily="18" charset="0"/>
              </a:rPr>
              <a:t>млн.руб</a:t>
            </a:r>
            <a:r>
              <a:rPr lang="ru-RU" sz="1400" b="1" i="1" dirty="0">
                <a:solidFill>
                  <a:schemeClr val="tx2"/>
                </a:solidFill>
                <a:latin typeface="Times New Roman" panose="02020603050405020304" pitchFamily="18" charset="0"/>
                <a:cs typeface="Times New Roman" panose="02020603050405020304" pitchFamily="18" charset="0"/>
              </a:rPr>
              <a:t>.</a:t>
            </a:r>
            <a:endParaRPr lang="ru-RU" sz="1400" b="1"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Количество объектов, на которых выполнялись работы</a:t>
            </a:r>
            <a:endParaRPr lang="ru-RU" sz="1400" b="1"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Стаж и наличие образования у руководящего персонала</a:t>
            </a:r>
            <a:endParaRPr lang="ru-RU" sz="1400" b="1"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Стаж и наличие образования у среднего персонала</a:t>
            </a:r>
            <a:endParaRPr lang="ru-RU" sz="1400" b="1"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Общее число нарушений, зафиксированных органами строительного надзора, на один сданный </a:t>
            </a:r>
            <a:r>
              <a:rPr lang="ru-RU" sz="1400" b="1" i="1" dirty="0" smtClean="0">
                <a:solidFill>
                  <a:schemeClr val="tx2"/>
                </a:solidFill>
                <a:latin typeface="Times New Roman" panose="02020603050405020304" pitchFamily="18" charset="0"/>
                <a:cs typeface="Times New Roman" panose="02020603050405020304" pitchFamily="18" charset="0"/>
              </a:rPr>
              <a:t>объект</a:t>
            </a: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Число происшествий на объектах заказчика, приведших к травмам и смертельным случаям</a:t>
            </a:r>
            <a:endParaRPr lang="ru-RU" sz="1400" b="1"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b="1" i="1" dirty="0">
                <a:solidFill>
                  <a:schemeClr val="tx2"/>
                </a:solidFill>
                <a:latin typeface="Times New Roman" panose="02020603050405020304" pitchFamily="18" charset="0"/>
                <a:cs typeface="Times New Roman" panose="02020603050405020304" pitchFamily="18" charset="0"/>
              </a:rPr>
              <a:t>Наличие (отсутствие) случаев предоставления заведомо недостоверной (ложной) информации партнерам, СРО и органам исполнительной власти</a:t>
            </a:r>
            <a:endParaRPr lang="ru-RU" sz="1400" b="1" i="1" dirty="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smtClean="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smtClean="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smtClean="0">
              <a:solidFill>
                <a:schemeClr val="tx2"/>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b="1" dirty="0">
              <a:solidFill>
                <a:schemeClr val="tx2"/>
              </a:solidFill>
              <a:latin typeface="Times New Roman" panose="02020603050405020304" pitchFamily="18"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p:txBody>
          <a:bodyPr/>
          <a:lstStyle/>
          <a:p>
            <a:fld id="{99A035F7-1B4B-43AC-B896-CEF9F2694C57}" type="slidenum">
              <a:rPr lang="ru-RU" smtClean="0"/>
              <a:pPr/>
              <a:t>11</a:t>
            </a:fld>
            <a:endParaRPr lang="ru-RU"/>
          </a:p>
        </p:txBody>
      </p:sp>
    </p:spTree>
    <p:extLst>
      <p:ext uri="{BB962C8B-B14F-4D97-AF65-F5344CB8AC3E}">
        <p14:creationId xmlns:p14="http://schemas.microsoft.com/office/powerpoint/2010/main" val="956031173"/>
      </p:ext>
    </p:extLst>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346050"/>
          </a:xfrm>
        </p:spPr>
        <p:txBody>
          <a:bodyPr>
            <a:noAutofit/>
          </a:bodyPr>
          <a:lstStyle/>
          <a:p>
            <a:r>
              <a:rPr lang="ru-RU" sz="1600" b="1" dirty="0" smtClean="0">
                <a:latin typeface="Times New Roman" panose="02020603050405020304" pitchFamily="18" charset="0"/>
                <a:cs typeface="Times New Roman" panose="02020603050405020304" pitchFamily="18" charset="0"/>
              </a:rPr>
              <a:t>Общие выводы - </a:t>
            </a:r>
            <a:r>
              <a:rPr lang="ru-RU" sz="1600" i="1" dirty="0" smtClean="0">
                <a:latin typeface="Times New Roman" panose="02020603050405020304" pitchFamily="18" charset="0"/>
                <a:cs typeface="Times New Roman" panose="02020603050405020304" pitchFamily="18" charset="0"/>
              </a:rPr>
              <a:t>продолжение</a:t>
            </a:r>
            <a:endParaRPr lang="ru-RU" sz="1600" i="1" dirty="0">
              <a:latin typeface="Times New Roman" panose="02020603050405020304" pitchFamily="18" charset="0"/>
              <a:cs typeface="Times New Roman" panose="02020603050405020304" pitchFamily="18" charset="0"/>
            </a:endParaRPr>
          </a:p>
        </p:txBody>
      </p:sp>
      <p:sp>
        <p:nvSpPr>
          <p:cNvPr id="5" name="Подзаголовок 4"/>
          <p:cNvSpPr txBox="1">
            <a:spLocks/>
          </p:cNvSpPr>
          <p:nvPr/>
        </p:nvSpPr>
        <p:spPr>
          <a:xfrm>
            <a:off x="467544" y="548680"/>
            <a:ext cx="8280920" cy="5918646"/>
          </a:xfrm>
          <a:prstGeom prst="rect">
            <a:avLst/>
          </a:prstGeom>
          <a:noFill/>
          <a:ln w="9525">
            <a:solidFill>
              <a:schemeClr val="accent1"/>
            </a:solidFill>
            <a:prstDash val="dash"/>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ru-RU" sz="1400" dirty="0" smtClean="0">
              <a:solidFill>
                <a:schemeClr val="tx2"/>
              </a:solidFill>
              <a:latin typeface="Times New Roman" panose="02020603050405020304" pitchFamily="18" charset="0"/>
              <a:cs typeface="Times New Roman" panose="02020603050405020304" pitchFamily="18" charset="0"/>
            </a:endParaRPr>
          </a:p>
          <a:p>
            <a:pPr algn="just"/>
            <a:r>
              <a:rPr lang="ru-RU" sz="1400" dirty="0" smtClean="0">
                <a:solidFill>
                  <a:schemeClr val="tx2"/>
                </a:solidFill>
                <a:latin typeface="Times New Roman" panose="02020603050405020304" pitchFamily="18" charset="0"/>
                <a:cs typeface="Times New Roman" panose="02020603050405020304" pitchFamily="18" charset="0"/>
              </a:rPr>
              <a:t>3.</a:t>
            </a:r>
            <a:r>
              <a:rPr lang="ru-RU" sz="1400" dirty="0">
                <a:solidFill>
                  <a:schemeClr val="tx2"/>
                </a:solidFill>
                <a:latin typeface="Times New Roman" panose="02020603050405020304" pitchFamily="18" charset="0"/>
                <a:cs typeface="Times New Roman" panose="02020603050405020304" pitchFamily="18" charset="0"/>
              </a:rPr>
              <a:t> СРО считают </a:t>
            </a:r>
            <a:r>
              <a:rPr lang="ru-RU" sz="1400" dirty="0" smtClean="0">
                <a:solidFill>
                  <a:schemeClr val="tx2"/>
                </a:solidFill>
                <a:latin typeface="Times New Roman" panose="02020603050405020304" pitchFamily="18" charset="0"/>
                <a:cs typeface="Times New Roman" panose="02020603050405020304" pitchFamily="18" charset="0"/>
              </a:rPr>
              <a:t>4 </a:t>
            </a:r>
            <a:r>
              <a:rPr lang="ru-RU" sz="1400" dirty="0">
                <a:solidFill>
                  <a:schemeClr val="tx2"/>
                </a:solidFill>
                <a:latin typeface="Times New Roman" panose="02020603050405020304" pitchFamily="18" charset="0"/>
                <a:cs typeface="Times New Roman" panose="02020603050405020304" pitchFamily="18" charset="0"/>
              </a:rPr>
              <a:t>из 19 критериев </a:t>
            </a:r>
            <a:r>
              <a:rPr lang="ru-RU" sz="1400" dirty="0" smtClean="0">
                <a:solidFill>
                  <a:schemeClr val="tx2"/>
                </a:solidFill>
                <a:latin typeface="Times New Roman" panose="02020603050405020304" pitchFamily="18" charset="0"/>
                <a:cs typeface="Times New Roman" panose="02020603050405020304" pitchFamily="18" charset="0"/>
              </a:rPr>
              <a:t>не существенными и не представляющими интерес для целей оценки </a:t>
            </a:r>
            <a:r>
              <a:rPr lang="ru-RU" sz="1400" dirty="0">
                <a:solidFill>
                  <a:schemeClr val="tx2"/>
                </a:solidFill>
                <a:latin typeface="Times New Roman" panose="02020603050405020304" pitchFamily="18" charset="0"/>
                <a:cs typeface="Times New Roman" panose="02020603050405020304" pitchFamily="18" charset="0"/>
              </a:rPr>
              <a:t>деловой репутации, надежности и качества подрядной организации. Ниже приведен перечень критериев, </a:t>
            </a:r>
            <a:r>
              <a:rPr lang="ru-RU" sz="1400" dirty="0" smtClean="0">
                <a:solidFill>
                  <a:schemeClr val="tx2"/>
                </a:solidFill>
                <a:latin typeface="Times New Roman" panose="02020603050405020304" pitchFamily="18" charset="0"/>
                <a:cs typeface="Times New Roman" panose="02020603050405020304" pitchFamily="18" charset="0"/>
              </a:rPr>
              <a:t>получивших положительную оценку менее 50% </a:t>
            </a:r>
            <a:r>
              <a:rPr lang="ru-RU" sz="1400" dirty="0">
                <a:solidFill>
                  <a:schemeClr val="tx2"/>
                </a:solidFill>
                <a:latin typeface="Times New Roman" panose="02020603050405020304" pitchFamily="18" charset="0"/>
                <a:cs typeface="Times New Roman" panose="02020603050405020304" pitchFamily="18" charset="0"/>
              </a:rPr>
              <a:t>респондентов:</a:t>
            </a:r>
          </a:p>
          <a:p>
            <a:pPr marL="285750" indent="-285750" algn="just">
              <a:buFont typeface="Arial" panose="020B0604020202020204" pitchFamily="34" charset="0"/>
              <a:buChar char="•"/>
            </a:pPr>
            <a:r>
              <a:rPr lang="ru-RU" sz="1400" i="1" dirty="0">
                <a:solidFill>
                  <a:srgbClr val="C00000"/>
                </a:solidFill>
                <a:latin typeface="Times New Roman" panose="02020603050405020304" pitchFamily="18" charset="0"/>
                <a:cs typeface="Times New Roman" panose="02020603050405020304" pitchFamily="18" charset="0"/>
              </a:rPr>
              <a:t>Суммарная стоимость техники, оборудования в собственности или </a:t>
            </a:r>
            <a:r>
              <a:rPr lang="ru-RU" sz="1400" i="1" dirty="0" smtClean="0">
                <a:solidFill>
                  <a:srgbClr val="C00000"/>
                </a:solidFill>
                <a:latin typeface="Times New Roman" panose="02020603050405020304" pitchFamily="18" charset="0"/>
                <a:cs typeface="Times New Roman" panose="02020603050405020304" pitchFamily="18" charset="0"/>
              </a:rPr>
              <a:t>аренде.</a:t>
            </a:r>
            <a:endParaRPr lang="ru-RU" sz="14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i="1" dirty="0">
                <a:solidFill>
                  <a:srgbClr val="C00000"/>
                </a:solidFill>
                <a:latin typeface="Times New Roman" panose="02020603050405020304" pitchFamily="18" charset="0"/>
                <a:cs typeface="Times New Roman" panose="02020603050405020304" pitchFamily="18" charset="0"/>
              </a:rPr>
              <a:t>Соотношение незавершенного строительства к сумме прибыли за предыдущий </a:t>
            </a:r>
            <a:r>
              <a:rPr lang="ru-RU" sz="1400" i="1" dirty="0" smtClean="0">
                <a:solidFill>
                  <a:srgbClr val="C00000"/>
                </a:solidFill>
                <a:latin typeface="Times New Roman" panose="02020603050405020304" pitchFamily="18" charset="0"/>
                <a:cs typeface="Times New Roman" panose="02020603050405020304" pitchFamily="18" charset="0"/>
              </a:rPr>
              <a:t>год.</a:t>
            </a:r>
            <a:endParaRPr lang="ru-RU" sz="14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i="1" dirty="0">
                <a:solidFill>
                  <a:srgbClr val="C00000"/>
                </a:solidFill>
                <a:latin typeface="Times New Roman" panose="02020603050405020304" pitchFamily="18" charset="0"/>
                <a:cs typeface="Times New Roman" panose="02020603050405020304" pitchFamily="18" charset="0"/>
              </a:rPr>
              <a:t>Наличие сотрудников со степенью, со званием «Почетный строитель» или «Заслуженный строитель</a:t>
            </a:r>
            <a:r>
              <a:rPr lang="ru-RU" sz="1400" i="1" dirty="0" smtClean="0">
                <a:solidFill>
                  <a:srgbClr val="C00000"/>
                </a:solidFill>
                <a:latin typeface="Times New Roman" panose="02020603050405020304" pitchFamily="18" charset="0"/>
                <a:cs typeface="Times New Roman" panose="02020603050405020304" pitchFamily="18" charset="0"/>
              </a:rPr>
              <a:t>».</a:t>
            </a:r>
            <a:endParaRPr lang="ru-RU" sz="14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i="1" dirty="0">
                <a:solidFill>
                  <a:srgbClr val="C00000"/>
                </a:solidFill>
                <a:latin typeface="Times New Roman" panose="02020603050405020304" pitchFamily="18" charset="0"/>
                <a:cs typeface="Times New Roman" panose="02020603050405020304" pitchFamily="18" charset="0"/>
              </a:rPr>
              <a:t>Частота положительного и отрицательного упоминания подрядчика в печатных изданиях, электронных средствах информации и других </a:t>
            </a:r>
            <a:r>
              <a:rPr lang="ru-RU" sz="1400" i="1" dirty="0" smtClean="0">
                <a:solidFill>
                  <a:srgbClr val="C00000"/>
                </a:solidFill>
                <a:latin typeface="Times New Roman" panose="02020603050405020304" pitchFamily="18" charset="0"/>
                <a:cs typeface="Times New Roman" panose="02020603050405020304" pitchFamily="18" charset="0"/>
              </a:rPr>
              <a:t>СМИ.</a:t>
            </a:r>
            <a:endParaRPr lang="ru-RU" sz="14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ru-RU" sz="1400" i="1" dirty="0" smtClean="0">
              <a:solidFill>
                <a:schemeClr val="tx2"/>
              </a:solidFill>
              <a:latin typeface="Times New Roman" panose="02020603050405020304" pitchFamily="18" charset="0"/>
              <a:cs typeface="Times New Roman" panose="02020603050405020304" pitchFamily="18" charset="0"/>
            </a:endParaRPr>
          </a:p>
          <a:p>
            <a:pPr algn="just"/>
            <a:endParaRPr lang="ru-RU" sz="1400" i="1" dirty="0" smtClean="0">
              <a:solidFill>
                <a:schemeClr val="tx2"/>
              </a:solidFill>
              <a:latin typeface="Times New Roman" panose="02020603050405020304" pitchFamily="18" charset="0"/>
              <a:cs typeface="Times New Roman" panose="02020603050405020304" pitchFamily="18" charset="0"/>
            </a:endParaRPr>
          </a:p>
          <a:p>
            <a:pPr algn="just"/>
            <a:r>
              <a:rPr lang="ru-RU" sz="1400" dirty="0" smtClean="0">
                <a:solidFill>
                  <a:schemeClr val="tx2"/>
                </a:solidFill>
                <a:latin typeface="Times New Roman" panose="02020603050405020304" pitchFamily="18" charset="0"/>
                <a:cs typeface="Times New Roman" panose="02020603050405020304" pitchFamily="18" charset="0"/>
              </a:rPr>
              <a:t>4. Из </a:t>
            </a:r>
            <a:r>
              <a:rPr lang="ru-RU" sz="1400" b="1" dirty="0" smtClean="0">
                <a:solidFill>
                  <a:schemeClr val="tx2"/>
                </a:solidFill>
                <a:latin typeface="Times New Roman" panose="02020603050405020304" pitchFamily="18" charset="0"/>
                <a:cs typeface="Times New Roman" panose="02020603050405020304" pitchFamily="18" charset="0"/>
              </a:rPr>
              <a:t>98 </a:t>
            </a:r>
            <a:r>
              <a:rPr lang="ru-RU" sz="1400" dirty="0" smtClean="0">
                <a:solidFill>
                  <a:schemeClr val="tx2"/>
                </a:solidFill>
                <a:latin typeface="Times New Roman" panose="02020603050405020304" pitchFamily="18" charset="0"/>
                <a:cs typeface="Times New Roman" panose="02020603050405020304" pitchFamily="18" charset="0"/>
              </a:rPr>
              <a:t>принявших участие в опросе СРО </a:t>
            </a:r>
            <a:r>
              <a:rPr lang="ru-RU" sz="1400" b="1" dirty="0" smtClean="0">
                <a:solidFill>
                  <a:schemeClr val="tx2"/>
                </a:solidFill>
                <a:latin typeface="Times New Roman" panose="02020603050405020304" pitchFamily="18" charset="0"/>
                <a:cs typeface="Times New Roman" panose="02020603050405020304" pitchFamily="18" charset="0"/>
              </a:rPr>
              <a:t>33 </a:t>
            </a:r>
            <a:r>
              <a:rPr lang="ru-RU" sz="1400" dirty="0" smtClean="0">
                <a:solidFill>
                  <a:schemeClr val="tx2"/>
                </a:solidFill>
                <a:latin typeface="Times New Roman" panose="02020603050405020304" pitchFamily="18" charset="0"/>
                <a:cs typeface="Times New Roman" panose="02020603050405020304" pitchFamily="18" charset="0"/>
              </a:rPr>
              <a:t>организации </a:t>
            </a:r>
            <a:r>
              <a:rPr lang="ru-RU" sz="1400" b="1" dirty="0" smtClean="0">
                <a:solidFill>
                  <a:schemeClr val="tx2"/>
                </a:solidFill>
                <a:latin typeface="Times New Roman" panose="02020603050405020304" pitchFamily="18" charset="0"/>
                <a:cs typeface="Times New Roman" panose="02020603050405020304" pitchFamily="18" charset="0"/>
              </a:rPr>
              <a:t>(более 1/3) </a:t>
            </a:r>
            <a:r>
              <a:rPr lang="ru-RU" sz="1400" b="1" dirty="0">
                <a:solidFill>
                  <a:schemeClr val="tx2"/>
                </a:solidFill>
                <a:latin typeface="Times New Roman" panose="02020603050405020304" pitchFamily="18" charset="0"/>
                <a:cs typeface="Times New Roman" panose="02020603050405020304" pitchFamily="18" charset="0"/>
              </a:rPr>
              <a:t>посчитали</a:t>
            </a:r>
            <a:r>
              <a:rPr lang="ru-RU" sz="1400" dirty="0">
                <a:solidFill>
                  <a:schemeClr val="tx2"/>
                </a:solidFill>
                <a:latin typeface="Times New Roman" panose="02020603050405020304" pitchFamily="18" charset="0"/>
                <a:cs typeface="Times New Roman" panose="02020603050405020304" pitchFamily="18" charset="0"/>
              </a:rPr>
              <a:t> </a:t>
            </a:r>
            <a:r>
              <a:rPr lang="ru-RU" sz="1400" dirty="0" smtClean="0">
                <a:solidFill>
                  <a:schemeClr val="tx2"/>
                </a:solidFill>
                <a:latin typeface="Times New Roman" panose="02020603050405020304" pitchFamily="18" charset="0"/>
                <a:cs typeface="Times New Roman" panose="02020603050405020304" pitchFamily="18" charset="0"/>
              </a:rPr>
              <a:t>предложенный для оценки перечень критериев</a:t>
            </a:r>
            <a:r>
              <a:rPr lang="ru-RU" sz="1400" b="1" dirty="0" smtClean="0">
                <a:solidFill>
                  <a:schemeClr val="tx2"/>
                </a:solidFill>
                <a:latin typeface="Times New Roman" panose="02020603050405020304" pitchFamily="18" charset="0"/>
                <a:cs typeface="Times New Roman" panose="02020603050405020304" pitchFamily="18" charset="0"/>
              </a:rPr>
              <a:t> недостаточным </a:t>
            </a:r>
            <a:r>
              <a:rPr lang="ru-RU" sz="1400" dirty="0" smtClean="0">
                <a:solidFill>
                  <a:schemeClr val="tx2"/>
                </a:solidFill>
                <a:latin typeface="Times New Roman" panose="02020603050405020304" pitchFamily="18" charset="0"/>
                <a:cs typeface="Times New Roman" panose="02020603050405020304" pitchFamily="18" charset="0"/>
              </a:rPr>
              <a:t>и предложили суммарно</a:t>
            </a:r>
            <a:r>
              <a:rPr lang="ru-RU" sz="1400" b="1" dirty="0" smtClean="0">
                <a:solidFill>
                  <a:schemeClr val="tx2"/>
                </a:solidFill>
                <a:latin typeface="Times New Roman" panose="02020603050405020304" pitchFamily="18" charset="0"/>
                <a:cs typeface="Times New Roman" panose="02020603050405020304" pitchFamily="18" charset="0"/>
              </a:rPr>
              <a:t> 132 критерия </a:t>
            </a:r>
            <a:r>
              <a:rPr lang="ru-RU" sz="1400" dirty="0" smtClean="0">
                <a:solidFill>
                  <a:schemeClr val="tx2"/>
                </a:solidFill>
                <a:latin typeface="Times New Roman" panose="02020603050405020304" pitchFamily="18" charset="0"/>
                <a:cs typeface="Times New Roman" panose="02020603050405020304" pitchFamily="18" charset="0"/>
              </a:rPr>
              <a:t>для определения уровня деловой репутации, надежности и качества строительной организации. В виду того, что ряд предложенных критериев у СРО повторяется, или представлен аналогичными формулировками близкого по значению содержания, все предложенные дополнительно критерии были сгруппированы в укрупненный перечень критериев, состоящий из </a:t>
            </a:r>
            <a:r>
              <a:rPr lang="ru-RU" sz="1400" b="1" dirty="0" smtClean="0">
                <a:solidFill>
                  <a:schemeClr val="tx2"/>
                </a:solidFill>
                <a:latin typeface="Times New Roman" panose="02020603050405020304" pitchFamily="18" charset="0"/>
                <a:cs typeface="Times New Roman" panose="02020603050405020304" pitchFamily="18" charset="0"/>
              </a:rPr>
              <a:t>36</a:t>
            </a:r>
            <a:r>
              <a:rPr lang="ru-RU" sz="1400" dirty="0" smtClean="0">
                <a:solidFill>
                  <a:schemeClr val="tx2"/>
                </a:solidFill>
                <a:latin typeface="Times New Roman" panose="02020603050405020304" pitchFamily="18" charset="0"/>
                <a:cs typeface="Times New Roman" panose="02020603050405020304" pitchFamily="18" charset="0"/>
              </a:rPr>
              <a:t> пунктов. </a:t>
            </a:r>
          </a:p>
          <a:p>
            <a:pPr algn="just"/>
            <a:r>
              <a:rPr lang="ru-RU" sz="1400" dirty="0">
                <a:solidFill>
                  <a:schemeClr val="tx2"/>
                </a:solidFill>
                <a:latin typeface="Times New Roman" panose="02020603050405020304" pitchFamily="18" charset="0"/>
                <a:cs typeface="Times New Roman" panose="02020603050405020304" pitchFamily="18" charset="0"/>
              </a:rPr>
              <a:t> </a:t>
            </a:r>
            <a:r>
              <a:rPr lang="ru-RU" sz="1400" dirty="0" smtClean="0">
                <a:solidFill>
                  <a:schemeClr val="tx2"/>
                </a:solidFill>
                <a:latin typeface="Times New Roman" panose="02020603050405020304" pitchFamily="18" charset="0"/>
                <a:cs typeface="Times New Roman" panose="02020603050405020304" pitchFamily="18" charset="0"/>
              </a:rPr>
              <a:t>    </a:t>
            </a:r>
          </a:p>
          <a:p>
            <a:pPr algn="just"/>
            <a:r>
              <a:rPr lang="ru-RU" sz="1400" dirty="0" smtClean="0">
                <a:solidFill>
                  <a:schemeClr val="tx2"/>
                </a:solidFill>
                <a:latin typeface="Times New Roman" panose="02020603050405020304" pitchFamily="18" charset="0"/>
                <a:cs typeface="Times New Roman" panose="02020603050405020304" pitchFamily="18" charset="0"/>
              </a:rPr>
              <a:t>  Ниже приведены группы наиболее значимых критериев, которые дополнительно обозначили в своих ответах 5 и более СРО. Предлагаемые критерии приведены в сопоставлении с аналогичными формулировками критериев анкетного перечня, близкими по смыслу :</a:t>
            </a:r>
          </a:p>
          <a:p>
            <a:pPr algn="just"/>
            <a:endParaRPr lang="ru-RU" sz="1400" b="1" dirty="0">
              <a:solidFill>
                <a:schemeClr val="tx2"/>
              </a:solidFill>
              <a:latin typeface="Times New Roman" panose="02020603050405020304" pitchFamily="18"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smtClean="0">
              <a:solidFill>
                <a:schemeClr val="tx2"/>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b="1" dirty="0">
              <a:solidFill>
                <a:schemeClr val="tx2"/>
              </a:solidFill>
              <a:latin typeface="Times New Roman" panose="02020603050405020304" pitchFamily="18"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a:xfrm>
            <a:off x="6758880" y="6381328"/>
            <a:ext cx="2133600" cy="365125"/>
          </a:xfrm>
        </p:spPr>
        <p:txBody>
          <a:bodyPr/>
          <a:lstStyle/>
          <a:p>
            <a:fld id="{99A035F7-1B4B-43AC-B896-CEF9F2694C57}" type="slidenum">
              <a:rPr lang="ru-RU" smtClean="0"/>
              <a:pPr/>
              <a:t>12</a:t>
            </a:fld>
            <a:endParaRPr lang="ru-RU" dirty="0"/>
          </a:p>
        </p:txBody>
      </p:sp>
    </p:spTree>
    <p:extLst>
      <p:ext uri="{BB962C8B-B14F-4D97-AF65-F5344CB8AC3E}">
        <p14:creationId xmlns:p14="http://schemas.microsoft.com/office/powerpoint/2010/main" val="3550164489"/>
      </p:ext>
    </p:extLst>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346050"/>
          </a:xfrm>
        </p:spPr>
        <p:txBody>
          <a:bodyPr>
            <a:noAutofit/>
          </a:bodyPr>
          <a:lstStyle/>
          <a:p>
            <a:r>
              <a:rPr lang="ru-RU" sz="1600" b="1" dirty="0" smtClean="0">
                <a:latin typeface="Times New Roman" panose="02020603050405020304" pitchFamily="18" charset="0"/>
                <a:cs typeface="Times New Roman" panose="02020603050405020304" pitchFamily="18" charset="0"/>
              </a:rPr>
              <a:t>Общие выводы - </a:t>
            </a:r>
            <a:r>
              <a:rPr lang="ru-RU" sz="1600" i="1" dirty="0" smtClean="0">
                <a:latin typeface="Times New Roman" panose="02020603050405020304" pitchFamily="18" charset="0"/>
                <a:cs typeface="Times New Roman" panose="02020603050405020304" pitchFamily="18" charset="0"/>
              </a:rPr>
              <a:t>продолжение</a:t>
            </a:r>
            <a:endParaRPr lang="ru-RU" sz="1600" i="1" dirty="0">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p:txBody>
          <a:bodyPr/>
          <a:lstStyle/>
          <a:p>
            <a:fld id="{99A035F7-1B4B-43AC-B896-CEF9F2694C57}" type="slidenum">
              <a:rPr lang="ru-RU" smtClean="0"/>
              <a:pPr/>
              <a:t>13</a:t>
            </a:fld>
            <a:endParaRPr lang="ru-RU"/>
          </a:p>
        </p:txBody>
      </p:sp>
      <p:graphicFrame>
        <p:nvGraphicFramePr>
          <p:cNvPr id="10" name="Схема 9"/>
          <p:cNvGraphicFramePr/>
          <p:nvPr>
            <p:extLst>
              <p:ext uri="{D42A27DB-BD31-4B8C-83A1-F6EECF244321}">
                <p14:modId xmlns:p14="http://schemas.microsoft.com/office/powerpoint/2010/main" val="3141846"/>
              </p:ext>
            </p:extLst>
          </p:nvPr>
        </p:nvGraphicFramePr>
        <p:xfrm>
          <a:off x="611560" y="764704"/>
          <a:ext cx="8208912" cy="550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Заголовок 1"/>
          <p:cNvSpPr txBox="1">
            <a:spLocks/>
          </p:cNvSpPr>
          <p:nvPr/>
        </p:nvSpPr>
        <p:spPr>
          <a:xfrm>
            <a:off x="475093" y="462682"/>
            <a:ext cx="8229600" cy="34605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400" dirty="0" smtClean="0">
                <a:latin typeface="Times New Roman" panose="02020603050405020304" pitchFamily="18" charset="0"/>
                <a:cs typeface="Times New Roman" panose="02020603050405020304" pitchFamily="18" charset="0"/>
              </a:rPr>
              <a:t>Сравнительная таблица</a:t>
            </a:r>
            <a:endParaRPr lang="ru-RU" sz="1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1908995"/>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346050"/>
          </a:xfrm>
        </p:spPr>
        <p:txBody>
          <a:bodyPr>
            <a:noAutofit/>
          </a:bodyPr>
          <a:lstStyle/>
          <a:p>
            <a:r>
              <a:rPr lang="ru-RU" sz="1600" b="1" dirty="0" smtClean="0">
                <a:latin typeface="Times New Roman" panose="02020603050405020304" pitchFamily="18" charset="0"/>
                <a:cs typeface="Times New Roman" panose="02020603050405020304" pitchFamily="18" charset="0"/>
              </a:rPr>
              <a:t>Общие выводы - </a:t>
            </a:r>
            <a:r>
              <a:rPr lang="ru-RU" sz="1600" i="1" dirty="0" smtClean="0">
                <a:latin typeface="Times New Roman" panose="02020603050405020304" pitchFamily="18" charset="0"/>
                <a:cs typeface="Times New Roman" panose="02020603050405020304" pitchFamily="18" charset="0"/>
              </a:rPr>
              <a:t>окончание</a:t>
            </a:r>
            <a:endParaRPr lang="ru-RU" sz="1600" i="1" dirty="0">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p:txBody>
          <a:bodyPr/>
          <a:lstStyle/>
          <a:p>
            <a:fld id="{99A035F7-1B4B-43AC-B896-CEF9F2694C57}" type="slidenum">
              <a:rPr lang="ru-RU" smtClean="0"/>
              <a:pPr/>
              <a:t>14</a:t>
            </a:fld>
            <a:endParaRPr lang="ru-RU"/>
          </a:p>
        </p:txBody>
      </p:sp>
      <p:sp>
        <p:nvSpPr>
          <p:cNvPr id="6" name="Подзаголовок 4"/>
          <p:cNvSpPr txBox="1">
            <a:spLocks/>
          </p:cNvSpPr>
          <p:nvPr/>
        </p:nvSpPr>
        <p:spPr>
          <a:xfrm>
            <a:off x="467544" y="548680"/>
            <a:ext cx="8280920" cy="5918646"/>
          </a:xfrm>
          <a:prstGeom prst="rect">
            <a:avLst/>
          </a:prstGeom>
          <a:noFill/>
          <a:ln w="9525">
            <a:solidFill>
              <a:schemeClr val="accent1"/>
            </a:solidFill>
            <a:prstDash val="dash"/>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ru-RU" sz="1400" dirty="0" smtClean="0">
              <a:solidFill>
                <a:schemeClr val="tx2"/>
              </a:solidFill>
              <a:latin typeface="Times New Roman" panose="02020603050405020304" pitchFamily="18" charset="0"/>
              <a:cs typeface="Times New Roman" panose="02020603050405020304" pitchFamily="18" charset="0"/>
            </a:endParaRPr>
          </a:p>
          <a:p>
            <a:pPr algn="just"/>
            <a:r>
              <a:rPr lang="ru-RU" sz="1400" dirty="0" smtClean="0">
                <a:solidFill>
                  <a:schemeClr val="tx2"/>
                </a:solidFill>
                <a:latin typeface="Times New Roman" panose="02020603050405020304" pitchFamily="18" charset="0"/>
                <a:cs typeface="Times New Roman" panose="02020603050405020304" pitchFamily="18" charset="0"/>
              </a:rPr>
              <a:t>5. Принимая во внимание результаты анкетирования, следует сделать общий вывод о том, что набор критериев, предусмотренных для определения уровня деловой репутации в ГОСТ  56002 -2014 «Оценка опыта и деловой репутации строительной организации» по мнению СРО:</a:t>
            </a:r>
          </a:p>
          <a:p>
            <a:pPr algn="just"/>
            <a:r>
              <a:rPr lang="ru-RU" sz="1400" b="1" dirty="0" smtClean="0">
                <a:solidFill>
                  <a:schemeClr val="tx2"/>
                </a:solidFill>
                <a:latin typeface="Times New Roman" panose="02020603050405020304" pitchFamily="18" charset="0"/>
                <a:cs typeface="Times New Roman" panose="02020603050405020304" pitchFamily="18" charset="0"/>
              </a:rPr>
              <a:t>а)  включает ряд малозначимых (несущественных) для характеристики строительной организации </a:t>
            </a:r>
            <a:r>
              <a:rPr lang="ru-RU" sz="1400" b="1" dirty="0">
                <a:solidFill>
                  <a:schemeClr val="tx2"/>
                </a:solidFill>
                <a:latin typeface="Times New Roman" panose="02020603050405020304" pitchFamily="18" charset="0"/>
                <a:cs typeface="Times New Roman" panose="02020603050405020304" pitchFamily="18" charset="0"/>
              </a:rPr>
              <a:t>критериев</a:t>
            </a:r>
            <a:endParaRPr lang="ru-RU" sz="1400" b="1" dirty="0" smtClean="0">
              <a:solidFill>
                <a:schemeClr val="tx2"/>
              </a:solidFill>
              <a:latin typeface="Times New Roman" panose="02020603050405020304" pitchFamily="18" charset="0"/>
              <a:cs typeface="Times New Roman" panose="02020603050405020304" pitchFamily="18" charset="0"/>
            </a:endParaRPr>
          </a:p>
          <a:p>
            <a:pPr algn="just"/>
            <a:r>
              <a:rPr lang="ru-RU" sz="1400" b="1" dirty="0" smtClean="0">
                <a:solidFill>
                  <a:schemeClr val="tx2"/>
                </a:solidFill>
                <a:latin typeface="Times New Roman" panose="02020603050405020304" pitchFamily="18" charset="0"/>
                <a:cs typeface="Times New Roman" panose="02020603050405020304" pitchFamily="18" charset="0"/>
              </a:rPr>
              <a:t>б) не содержит ряда значимых (существенных) критериев, позволяющих в достаточно полной мере характеризовать строительную организацию.</a:t>
            </a:r>
            <a:endParaRPr lang="ru-RU" sz="1400" b="1" dirty="0">
              <a:solidFill>
                <a:schemeClr val="tx2"/>
              </a:solidFill>
              <a:latin typeface="Times New Roman" panose="02020603050405020304" pitchFamily="18"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ru-RU" sz="1400" b="1" dirty="0" smtClean="0">
              <a:solidFill>
                <a:schemeClr val="tx2"/>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b="1" dirty="0">
              <a:solidFill>
                <a:schemeClr val="tx2"/>
              </a:solidFill>
              <a:latin typeface="Times New Roman" panose="02020603050405020304" pitchFamily="18" charset="0"/>
              <a:cs typeface="Times New Roman" panose="02020603050405020304" pitchFamily="18" charset="0"/>
            </a:endParaRPr>
          </a:p>
          <a:p>
            <a:pPr algn="just"/>
            <a:endParaRPr lang="ru-RU" sz="1400" b="1" dirty="0" smtClean="0">
              <a:solidFill>
                <a:schemeClr val="tx2"/>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smtClean="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ru-RU"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235082"/>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188641"/>
            <a:ext cx="7772400" cy="288032"/>
          </a:xfrm>
        </p:spPr>
        <p:txBody>
          <a:bodyPr>
            <a:normAutofit fontScale="90000"/>
          </a:bodyPr>
          <a:lstStyle/>
          <a:p>
            <a:r>
              <a:rPr lang="ru-RU" sz="1600" b="1" dirty="0" smtClean="0">
                <a:latin typeface="Times New Roman" panose="02020603050405020304" pitchFamily="18" charset="0"/>
                <a:cs typeface="Times New Roman" panose="02020603050405020304" pitchFamily="18" charset="0"/>
              </a:rPr>
              <a:t>СОДЕРЖАНИЕ</a:t>
            </a:r>
            <a:endParaRPr lang="ru-RU" sz="1600" b="1"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467544" y="1196752"/>
            <a:ext cx="8496944" cy="2016224"/>
          </a:xfrm>
        </p:spPr>
        <p:txBody>
          <a:bodyPr>
            <a:normAutofit/>
          </a:bodyPr>
          <a:lstStyle/>
          <a:p>
            <a:pPr algn="just"/>
            <a:r>
              <a:rPr lang="ru-RU" sz="1400" dirty="0" smtClean="0">
                <a:solidFill>
                  <a:schemeClr val="tx1"/>
                </a:solidFill>
                <a:latin typeface="Times New Roman" panose="02020603050405020304" pitchFamily="18" charset="0"/>
                <a:cs typeface="Times New Roman" panose="02020603050405020304" pitchFamily="18" charset="0"/>
              </a:rPr>
              <a:t>Предисловие ………………………………………………………………………………………………….……. 3</a:t>
            </a:r>
          </a:p>
          <a:p>
            <a:pPr algn="just"/>
            <a:r>
              <a:rPr lang="ru-RU" sz="1400" dirty="0" smtClean="0">
                <a:solidFill>
                  <a:schemeClr val="tx1"/>
                </a:solidFill>
                <a:latin typeface="Times New Roman" panose="02020603050405020304" pitchFamily="18" charset="0"/>
                <a:cs typeface="Times New Roman" panose="02020603050405020304" pitchFamily="18" charset="0"/>
              </a:rPr>
              <a:t>Репрезентативность результатов анкетного опроса ………………………………………………….…………..4</a:t>
            </a:r>
          </a:p>
          <a:p>
            <a:pPr algn="just"/>
            <a:r>
              <a:rPr lang="ru-RU" sz="1400" dirty="0" smtClean="0">
                <a:solidFill>
                  <a:schemeClr val="tx1"/>
                </a:solidFill>
                <a:latin typeface="Times New Roman" panose="02020603050405020304" pitchFamily="18" charset="0"/>
                <a:cs typeface="Times New Roman" panose="02020603050405020304" pitchFamily="18" charset="0"/>
              </a:rPr>
              <a:t>Сводка результатов опроса ……………………………………………………………………………………….. 5 </a:t>
            </a:r>
          </a:p>
          <a:p>
            <a:pPr algn="just"/>
            <a:r>
              <a:rPr lang="ru-RU" sz="1400" dirty="0" smtClean="0">
                <a:solidFill>
                  <a:schemeClr val="tx1"/>
                </a:solidFill>
                <a:latin typeface="Times New Roman" panose="02020603050405020304" pitchFamily="18" charset="0"/>
                <a:cs typeface="Times New Roman" panose="02020603050405020304" pitchFamily="18" charset="0"/>
              </a:rPr>
              <a:t>График рейтинга критериев анкетного опроса……………………………………………………………………6</a:t>
            </a:r>
          </a:p>
          <a:p>
            <a:pPr algn="just"/>
            <a:r>
              <a:rPr lang="ru-RU" sz="1400" dirty="0" smtClean="0">
                <a:solidFill>
                  <a:schemeClr val="tx1"/>
                </a:solidFill>
                <a:latin typeface="Times New Roman" panose="02020603050405020304" pitchFamily="18" charset="0"/>
                <a:cs typeface="Times New Roman" panose="02020603050405020304" pitchFamily="18" charset="0"/>
              </a:rPr>
              <a:t>Дополнительные критерии, предлагаемые СРО……………….………………………………………………….7</a:t>
            </a:r>
          </a:p>
          <a:p>
            <a:pPr algn="just"/>
            <a:r>
              <a:rPr lang="ru-RU" sz="1400" dirty="0" smtClean="0">
                <a:solidFill>
                  <a:schemeClr val="tx1"/>
                </a:solidFill>
                <a:latin typeface="Times New Roman" panose="02020603050405020304" pitchFamily="18" charset="0"/>
                <a:cs typeface="Times New Roman" panose="02020603050405020304" pitchFamily="18" charset="0"/>
              </a:rPr>
              <a:t>Общие выводы…………………………………………………………………………..…………………..………11</a:t>
            </a:r>
          </a:p>
          <a:p>
            <a:pPr algn="just"/>
            <a:endParaRPr lang="ru-RU" sz="1400" dirty="0" smtClean="0">
              <a:solidFill>
                <a:schemeClr val="tx1"/>
              </a:solidFill>
              <a:latin typeface="Times New Roman" panose="02020603050405020304" pitchFamily="18" charset="0"/>
              <a:cs typeface="Times New Roman" panose="02020603050405020304" pitchFamily="18" charset="0"/>
            </a:endParaRPr>
          </a:p>
          <a:p>
            <a:pPr algn="just"/>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99A035F7-1B4B-43AC-B896-CEF9F2694C57}" type="slidenum">
              <a:rPr lang="ru-RU" smtClean="0"/>
              <a:pPr/>
              <a:t>2</a:t>
            </a:fld>
            <a:endParaRPr lang="ru-RU" dirty="0"/>
          </a:p>
        </p:txBody>
      </p:sp>
    </p:spTree>
    <p:extLst>
      <p:ext uri="{BB962C8B-B14F-4D97-AF65-F5344CB8AC3E}">
        <p14:creationId xmlns:p14="http://schemas.microsoft.com/office/powerpoint/2010/main" val="2549038530"/>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116632"/>
            <a:ext cx="7772400" cy="360039"/>
          </a:xfrm>
        </p:spPr>
        <p:txBody>
          <a:bodyPr>
            <a:normAutofit/>
          </a:bodyPr>
          <a:lstStyle/>
          <a:p>
            <a:r>
              <a:rPr lang="ru-RU" sz="1600" b="1" dirty="0" smtClean="0">
                <a:latin typeface="Times New Roman" panose="02020603050405020304" pitchFamily="18" charset="0"/>
                <a:cs typeface="Times New Roman" panose="02020603050405020304" pitchFamily="18" charset="0"/>
              </a:rPr>
              <a:t>Предисловие</a:t>
            </a:r>
            <a:endParaRPr lang="ru-RU" sz="16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755576" y="476671"/>
            <a:ext cx="8208912" cy="6336705"/>
          </a:xfrm>
        </p:spPr>
        <p:txBody>
          <a:bodyPr>
            <a:noAutofit/>
          </a:bodyPr>
          <a:lstStyle/>
          <a:p>
            <a:pPr algn="just"/>
            <a:r>
              <a:rPr lang="ru-RU" sz="1400" dirty="0" smtClean="0">
                <a:solidFill>
                  <a:schemeClr val="tx1"/>
                </a:solidFill>
                <a:latin typeface="Times New Roman" panose="02020603050405020304" pitchFamily="18" charset="0"/>
                <a:cs typeface="Times New Roman" panose="02020603050405020304" pitchFamily="18" charset="0"/>
              </a:rPr>
              <a:t>       </a:t>
            </a:r>
          </a:p>
          <a:p>
            <a:pPr algn="just"/>
            <a:r>
              <a:rPr lang="ru-RU" sz="1400" dirty="0">
                <a:solidFill>
                  <a:schemeClr val="tx1"/>
                </a:solidFill>
                <a:latin typeface="Times New Roman" panose="02020603050405020304" pitchFamily="18" charset="0"/>
                <a:cs typeface="Times New Roman" panose="02020603050405020304" pitchFamily="18" charset="0"/>
              </a:rPr>
              <a:t> </a:t>
            </a:r>
            <a:r>
              <a:rPr lang="ru-RU" sz="1400" dirty="0" smtClean="0">
                <a:solidFill>
                  <a:schemeClr val="tx1"/>
                </a:solidFill>
                <a:latin typeface="Times New Roman" panose="02020603050405020304" pitchFamily="18" charset="0"/>
                <a:cs typeface="Times New Roman" panose="02020603050405020304" pitchFamily="18" charset="0"/>
              </a:rPr>
              <a:t>      Аналитический отчет подготовлен на основе анализа данных, полученных по результатам анкетного опроса</a:t>
            </a:r>
            <a:r>
              <a:rPr lang="ru-RU" sz="1400" dirty="0">
                <a:solidFill>
                  <a:schemeClr val="tx1"/>
                </a:solidFill>
                <a:latin typeface="Times New Roman" panose="02020603050405020304" pitchFamily="18" charset="0"/>
                <a:cs typeface="Times New Roman" panose="02020603050405020304" pitchFamily="18" charset="0"/>
              </a:rPr>
              <a:t>. </a:t>
            </a:r>
            <a:endParaRPr lang="ru-RU" sz="1400" dirty="0" smtClean="0">
              <a:solidFill>
                <a:schemeClr val="tx1"/>
              </a:solidFill>
              <a:latin typeface="Times New Roman" panose="02020603050405020304" pitchFamily="18" charset="0"/>
              <a:cs typeface="Times New Roman" panose="02020603050405020304" pitchFamily="18" charset="0"/>
            </a:endParaRPr>
          </a:p>
          <a:p>
            <a:pPr algn="just"/>
            <a:r>
              <a:rPr lang="ru-RU" sz="1400" dirty="0" smtClean="0">
                <a:solidFill>
                  <a:schemeClr val="tx1"/>
                </a:solidFill>
                <a:latin typeface="Times New Roman" panose="02020603050405020304" pitchFamily="18" charset="0"/>
                <a:cs typeface="Times New Roman" panose="02020603050405020304" pitchFamily="18" charset="0"/>
              </a:rPr>
              <a:t>       Опрос проведен </a:t>
            </a:r>
            <a:r>
              <a:rPr lang="ru-RU" sz="1400" dirty="0">
                <a:solidFill>
                  <a:schemeClr val="tx1"/>
                </a:solidFill>
                <a:latin typeface="Times New Roman" panose="02020603050405020304" pitchFamily="18" charset="0"/>
                <a:cs typeface="Times New Roman" panose="02020603050405020304" pitchFamily="18" charset="0"/>
              </a:rPr>
              <a:t>Аппаратом Ассоциации в </a:t>
            </a:r>
            <a:r>
              <a:rPr lang="ru-RU" sz="1400" dirty="0" smtClean="0">
                <a:solidFill>
                  <a:schemeClr val="tx1"/>
                </a:solidFill>
                <a:latin typeface="Times New Roman" panose="02020603050405020304" pitchFamily="18" charset="0"/>
                <a:cs typeface="Times New Roman" panose="02020603050405020304" pitchFamily="18" charset="0"/>
              </a:rPr>
              <a:t>августе </a:t>
            </a:r>
            <a:r>
              <a:rPr lang="ru-RU" sz="1400" dirty="0">
                <a:solidFill>
                  <a:schemeClr val="tx1"/>
                </a:solidFill>
                <a:latin typeface="Times New Roman" panose="02020603050405020304" pitchFamily="18" charset="0"/>
                <a:cs typeface="Times New Roman" panose="02020603050405020304" pitchFamily="18" charset="0"/>
              </a:rPr>
              <a:t>2015 </a:t>
            </a:r>
            <a:r>
              <a:rPr lang="ru-RU" sz="1400" dirty="0" smtClean="0">
                <a:solidFill>
                  <a:schemeClr val="tx1"/>
                </a:solidFill>
                <a:latin typeface="Times New Roman" panose="02020603050405020304" pitchFamily="18" charset="0"/>
                <a:cs typeface="Times New Roman" panose="02020603050405020304" pitchFamily="18" charset="0"/>
              </a:rPr>
              <a:t>года среди саморегулируемых организаций (СРО) Ассоциации «Национальное объединение строителей» (далее - Ассоциация).</a:t>
            </a:r>
          </a:p>
          <a:p>
            <a:pPr algn="just"/>
            <a:r>
              <a:rPr lang="ru-RU" sz="1400" dirty="0" smtClean="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Целью анкетирования являлось </a:t>
            </a:r>
            <a:r>
              <a:rPr lang="ru-RU" sz="1400" dirty="0" smtClean="0">
                <a:solidFill>
                  <a:schemeClr val="tx1"/>
                </a:solidFill>
                <a:latin typeface="Times New Roman" panose="02020603050405020304" pitchFamily="18" charset="0"/>
                <a:cs typeface="Times New Roman" panose="02020603050405020304" pitchFamily="18" charset="0"/>
              </a:rPr>
              <a:t>определение мнения СРО в отношении того, какими критериями может быть охарактеризована, определена или оценена деловая репутация, надежность, качественный уровень строительной (подрядной) организации.</a:t>
            </a:r>
            <a:endParaRPr lang="ru-RU" sz="1400" dirty="0">
              <a:solidFill>
                <a:schemeClr val="tx1"/>
              </a:solidFill>
              <a:latin typeface="Times New Roman" panose="02020603050405020304" pitchFamily="18" charset="0"/>
              <a:cs typeface="Times New Roman" panose="02020603050405020304" pitchFamily="18" charset="0"/>
            </a:endParaRPr>
          </a:p>
          <a:p>
            <a:pPr algn="just"/>
            <a:r>
              <a:rPr lang="ru-RU" sz="1400" dirty="0" smtClean="0">
                <a:solidFill>
                  <a:schemeClr val="tx1"/>
                </a:solidFill>
                <a:latin typeface="Times New Roman" panose="02020603050405020304" pitchFamily="18" charset="0"/>
                <a:cs typeface="Times New Roman" panose="02020603050405020304" pitchFamily="18" charset="0"/>
              </a:rPr>
              <a:t>       Опросная анкета содержала перечень из 19 наименований показателей (критериев). СРО должно было ответить, какие из этих показателей, по ее мнению, могут характеризовать деловую репутацию подрядной организации. Ответ «да» или «нет» следовало дать отдельно для </a:t>
            </a:r>
            <a:r>
              <a:rPr lang="ru-RU" sz="1400" dirty="0" err="1" smtClean="0">
                <a:solidFill>
                  <a:schemeClr val="tx1"/>
                </a:solidFill>
                <a:latin typeface="Times New Roman" panose="02020603050405020304" pitchFamily="18" charset="0"/>
                <a:cs typeface="Times New Roman" panose="02020603050405020304" pitchFamily="18" charset="0"/>
              </a:rPr>
              <a:t>геподрядных</a:t>
            </a:r>
            <a:r>
              <a:rPr lang="ru-RU" sz="1400" dirty="0" smtClean="0">
                <a:solidFill>
                  <a:schemeClr val="tx1"/>
                </a:solidFill>
                <a:latin typeface="Times New Roman" panose="02020603050405020304" pitchFamily="18" charset="0"/>
                <a:cs typeface="Times New Roman" panose="02020603050405020304" pitchFamily="18" charset="0"/>
              </a:rPr>
              <a:t> и субподрядных организаций. </a:t>
            </a:r>
          </a:p>
          <a:p>
            <a:pPr algn="just"/>
            <a:r>
              <a:rPr lang="ru-RU" sz="1400" dirty="0">
                <a:solidFill>
                  <a:schemeClr val="tx1"/>
                </a:solidFill>
                <a:latin typeface="Times New Roman" panose="02020603050405020304" pitchFamily="18" charset="0"/>
                <a:cs typeface="Times New Roman" panose="02020603050405020304" pitchFamily="18" charset="0"/>
              </a:rPr>
              <a:t> </a:t>
            </a:r>
            <a:r>
              <a:rPr lang="ru-RU" sz="1400" dirty="0" smtClean="0">
                <a:solidFill>
                  <a:schemeClr val="tx1"/>
                </a:solidFill>
                <a:latin typeface="Times New Roman" panose="02020603050405020304" pitchFamily="18" charset="0"/>
                <a:cs typeface="Times New Roman" panose="02020603050405020304" pitchFamily="18" charset="0"/>
              </a:rPr>
              <a:t>       Кроме этого СРО могли предложить собственный перечень критериев, которые, на их взгляд, не были представлены в анкете. </a:t>
            </a:r>
          </a:p>
          <a:p>
            <a:pPr algn="just"/>
            <a:r>
              <a:rPr lang="ru-RU" sz="1400" dirty="0">
                <a:solidFill>
                  <a:schemeClr val="tx1"/>
                </a:solidFill>
                <a:latin typeface="Times New Roman" panose="02020603050405020304" pitchFamily="18" charset="0"/>
                <a:cs typeface="Times New Roman" panose="02020603050405020304" pitchFamily="18" charset="0"/>
              </a:rPr>
              <a:t> </a:t>
            </a:r>
            <a:r>
              <a:rPr lang="ru-RU" sz="1400" dirty="0" smtClean="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Анкеты с вопросами были направлены во все 274 СРО, входящих в </a:t>
            </a:r>
            <a:r>
              <a:rPr lang="ru-RU" sz="1400" dirty="0" smtClean="0">
                <a:solidFill>
                  <a:schemeClr val="tx1"/>
                </a:solidFill>
                <a:latin typeface="Times New Roman" panose="02020603050405020304" pitchFamily="18" charset="0"/>
                <a:cs typeface="Times New Roman" panose="02020603050405020304" pitchFamily="18" charset="0"/>
              </a:rPr>
              <a:t>Ассоциацию. На </a:t>
            </a:r>
            <a:r>
              <a:rPr lang="ru-RU" sz="1400" dirty="0">
                <a:solidFill>
                  <a:schemeClr val="tx1"/>
                </a:solidFill>
                <a:latin typeface="Times New Roman" panose="02020603050405020304" pitchFamily="18" charset="0"/>
                <a:cs typeface="Times New Roman" panose="02020603050405020304" pitchFamily="18" charset="0"/>
              </a:rPr>
              <a:t>вопросы анкеты ответили 98 СРО из 274. </a:t>
            </a:r>
            <a:endParaRPr lang="ru-RU" sz="1400" dirty="0" smtClean="0">
              <a:solidFill>
                <a:schemeClr val="tx1"/>
              </a:solidFill>
              <a:latin typeface="Times New Roman" panose="02020603050405020304" pitchFamily="18" charset="0"/>
              <a:cs typeface="Times New Roman" panose="02020603050405020304" pitchFamily="18" charset="0"/>
            </a:endParaRPr>
          </a:p>
          <a:p>
            <a:pPr algn="just"/>
            <a:r>
              <a:rPr lang="ru-RU" sz="1400" dirty="0" smtClean="0">
                <a:solidFill>
                  <a:schemeClr val="tx1"/>
                </a:solidFill>
                <a:latin typeface="Times New Roman" panose="02020603050405020304" pitchFamily="18" charset="0"/>
                <a:cs typeface="Times New Roman" panose="02020603050405020304" pitchFamily="18" charset="0"/>
              </a:rPr>
              <a:t>        </a:t>
            </a:r>
          </a:p>
          <a:p>
            <a:pPr algn="just"/>
            <a:endParaRPr lang="ru-RU" sz="1400" i="1" dirty="0">
              <a:solidFill>
                <a:schemeClr val="tx1"/>
              </a:solidFill>
              <a:latin typeface="Times New Roman" panose="02020603050405020304" pitchFamily="18" charset="0"/>
              <a:cs typeface="Times New Roman" panose="02020603050405020304" pitchFamily="18" charset="0"/>
            </a:endParaRPr>
          </a:p>
          <a:p>
            <a:pPr algn="just"/>
            <a:r>
              <a:rPr lang="ru-RU" sz="1400" i="1" dirty="0" smtClean="0">
                <a:solidFill>
                  <a:schemeClr val="tx1"/>
                </a:solidFill>
                <a:latin typeface="Times New Roman" panose="02020603050405020304" pitchFamily="18" charset="0"/>
                <a:cs typeface="Times New Roman" panose="02020603050405020304" pitchFamily="18" charset="0"/>
              </a:rPr>
              <a:t>         </a:t>
            </a:r>
            <a:r>
              <a:rPr lang="ru-RU" sz="1200" i="1" dirty="0" smtClean="0">
                <a:solidFill>
                  <a:schemeClr val="tx1"/>
                </a:solidFill>
                <a:latin typeface="Times New Roman" panose="02020603050405020304" pitchFamily="18" charset="0"/>
                <a:cs typeface="Times New Roman" panose="02020603050405020304" pitchFamily="18" charset="0"/>
              </a:rPr>
              <a:t>Настоящий отчет подготовлен по результатам полученных сведений Отделом по ценообразованию и контрактной системе Правового управления Ассоциации в сентябре 2015 года. (Ответственный исполнитель – к.э.н. Акиев Р.С.)</a:t>
            </a:r>
          </a:p>
          <a:p>
            <a:pPr algn="just"/>
            <a:r>
              <a:rPr lang="ru-RU" sz="1200" i="1" dirty="0">
                <a:solidFill>
                  <a:schemeClr val="tx1"/>
                </a:solidFill>
                <a:latin typeface="Times New Roman" panose="02020603050405020304" pitchFamily="18" charset="0"/>
                <a:cs typeface="Times New Roman" panose="02020603050405020304" pitchFamily="18" charset="0"/>
              </a:rPr>
              <a:t> </a:t>
            </a:r>
            <a:r>
              <a:rPr lang="ru-RU" sz="1200" i="1" dirty="0" smtClean="0">
                <a:solidFill>
                  <a:schemeClr val="tx1"/>
                </a:solidFill>
                <a:latin typeface="Times New Roman" panose="02020603050405020304" pitchFamily="18" charset="0"/>
                <a:cs typeface="Times New Roman" panose="02020603050405020304" pitchFamily="18" charset="0"/>
              </a:rPr>
              <a:t>         Результаты </a:t>
            </a:r>
            <a:r>
              <a:rPr lang="ru-RU" sz="1200" i="1" dirty="0">
                <a:solidFill>
                  <a:schemeClr val="tx1"/>
                </a:solidFill>
                <a:latin typeface="Times New Roman" panose="02020603050405020304" pitchFamily="18" charset="0"/>
                <a:cs typeface="Times New Roman" panose="02020603050405020304" pitchFamily="18" charset="0"/>
              </a:rPr>
              <a:t>отчета могут быть использованы </a:t>
            </a:r>
            <a:r>
              <a:rPr lang="ru-RU" sz="1200" i="1" dirty="0" smtClean="0">
                <a:solidFill>
                  <a:schemeClr val="tx1"/>
                </a:solidFill>
                <a:latin typeface="Times New Roman" panose="02020603050405020304" pitchFamily="18" charset="0"/>
                <a:cs typeface="Times New Roman" panose="02020603050405020304" pitchFamily="18" charset="0"/>
              </a:rPr>
              <a:t>при подготовке предложений по совершенствованию контрактной системы и выбору критериев для выполнения задач </a:t>
            </a:r>
            <a:r>
              <a:rPr lang="ru-RU" sz="1200" i="1" dirty="0" err="1" smtClean="0">
                <a:solidFill>
                  <a:schemeClr val="tx1"/>
                </a:solidFill>
                <a:latin typeface="Times New Roman" panose="02020603050405020304" pitchFamily="18" charset="0"/>
                <a:cs typeface="Times New Roman" panose="02020603050405020304" pitchFamily="18" charset="0"/>
              </a:rPr>
              <a:t>предквалификационного</a:t>
            </a:r>
            <a:r>
              <a:rPr lang="ru-RU" sz="1200" i="1" dirty="0" smtClean="0">
                <a:solidFill>
                  <a:schemeClr val="tx1"/>
                </a:solidFill>
                <a:latin typeface="Times New Roman" panose="02020603050405020304" pitchFamily="18" charset="0"/>
                <a:cs typeface="Times New Roman" panose="02020603050405020304" pitchFamily="18" charset="0"/>
              </a:rPr>
              <a:t> отбора. </a:t>
            </a:r>
            <a:endParaRPr lang="ru-RU" sz="1200" i="1" dirty="0">
              <a:solidFill>
                <a:schemeClr val="tx1"/>
              </a:solidFill>
              <a:latin typeface="Times New Roman" panose="02020603050405020304" pitchFamily="18" charset="0"/>
              <a:cs typeface="Times New Roman" panose="02020603050405020304" pitchFamily="18" charset="0"/>
            </a:endParaRPr>
          </a:p>
          <a:p>
            <a:pPr algn="just"/>
            <a:r>
              <a:rPr lang="ru-RU" sz="1200" i="1" dirty="0" smtClean="0">
                <a:solidFill>
                  <a:schemeClr val="tx1"/>
                </a:solidFill>
                <a:latin typeface="Times New Roman" panose="02020603050405020304" pitchFamily="18" charset="0"/>
                <a:cs typeface="Times New Roman" panose="02020603050405020304" pitchFamily="18" charset="0"/>
              </a:rPr>
              <a:t>          Права на настоящий отчет и представленную в нем информацию принадлежат Ассоциации. </a:t>
            </a:r>
          </a:p>
          <a:p>
            <a:pPr algn="just"/>
            <a:r>
              <a:rPr lang="ru-RU" sz="1200" i="1" dirty="0">
                <a:solidFill>
                  <a:schemeClr val="tx1"/>
                </a:solidFill>
                <a:latin typeface="Times New Roman" panose="02020603050405020304" pitchFamily="18" charset="0"/>
                <a:cs typeface="Times New Roman" panose="02020603050405020304" pitchFamily="18" charset="0"/>
              </a:rPr>
              <a:t> </a:t>
            </a:r>
            <a:r>
              <a:rPr lang="ru-RU" sz="1200" i="1" dirty="0" smtClean="0">
                <a:solidFill>
                  <a:schemeClr val="tx1"/>
                </a:solidFill>
                <a:latin typeface="Times New Roman" panose="02020603050405020304" pitchFamily="18" charset="0"/>
                <a:cs typeface="Times New Roman" panose="02020603050405020304" pitchFamily="18" charset="0"/>
              </a:rPr>
              <a:t>         Распространение данных, представленных в настоящем отчете, без ссылки на источник, не допускается.</a:t>
            </a:r>
          </a:p>
          <a:p>
            <a:pPr algn="just"/>
            <a:endParaRPr lang="ru-RU" sz="1400" dirty="0">
              <a:solidFill>
                <a:schemeClr val="tx1"/>
              </a:solidFill>
              <a:latin typeface="Times New Roman" panose="02020603050405020304" pitchFamily="18" charset="0"/>
              <a:cs typeface="Times New Roman" panose="02020603050405020304" pitchFamily="18" charset="0"/>
            </a:endParaRPr>
          </a:p>
          <a:p>
            <a:pPr algn="just"/>
            <a:endParaRPr lang="ru-RU" sz="1400" dirty="0" smtClean="0">
              <a:solidFill>
                <a:schemeClr val="tx1"/>
              </a:solidFill>
              <a:latin typeface="Times New Roman" panose="02020603050405020304" pitchFamily="18" charset="0"/>
              <a:cs typeface="Times New Roman" panose="02020603050405020304" pitchFamily="18" charset="0"/>
            </a:endParaRPr>
          </a:p>
          <a:p>
            <a:pPr algn="just"/>
            <a:endParaRPr lang="ru-RU" sz="1400" dirty="0" smtClean="0">
              <a:solidFill>
                <a:schemeClr val="tx1"/>
              </a:solidFill>
              <a:latin typeface="Times New Roman" panose="02020603050405020304" pitchFamily="18" charset="0"/>
              <a:cs typeface="Times New Roman" panose="02020603050405020304" pitchFamily="18" charset="0"/>
            </a:endParaRPr>
          </a:p>
          <a:p>
            <a:pPr algn="just"/>
            <a:r>
              <a:rPr lang="ru-RU" sz="1400" dirty="0" smtClean="0">
                <a:solidFill>
                  <a:schemeClr val="tx1"/>
                </a:solidFill>
                <a:latin typeface="Times New Roman" panose="02020603050405020304" pitchFamily="18" charset="0"/>
                <a:cs typeface="Times New Roman" panose="02020603050405020304" pitchFamily="18" charset="0"/>
              </a:rPr>
              <a:t>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fld id="{99A035F7-1B4B-43AC-B896-CEF9F2694C57}" type="slidenum">
              <a:rPr lang="ru-RU" smtClean="0"/>
              <a:pPr/>
              <a:t>3</a:t>
            </a:fld>
            <a:endParaRPr lang="ru-RU"/>
          </a:p>
        </p:txBody>
      </p:sp>
    </p:spTree>
    <p:extLst>
      <p:ext uri="{BB962C8B-B14F-4D97-AF65-F5344CB8AC3E}">
        <p14:creationId xmlns:p14="http://schemas.microsoft.com/office/powerpoint/2010/main" val="3462295002"/>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187624" y="116632"/>
            <a:ext cx="7772400" cy="288032"/>
          </a:xfrm>
        </p:spPr>
        <p:txBody>
          <a:bodyPr>
            <a:noAutofit/>
          </a:bodyPr>
          <a:lstStyle/>
          <a:p>
            <a:r>
              <a:rPr lang="ru-RU" sz="1600" b="1" dirty="0" smtClean="0">
                <a:latin typeface="Times New Roman" panose="02020603050405020304" pitchFamily="18" charset="0"/>
                <a:cs typeface="Times New Roman" panose="02020603050405020304" pitchFamily="18" charset="0"/>
              </a:rPr>
              <a:t>Репрезентативность результатов анкетного опроса</a:t>
            </a:r>
            <a:endParaRPr lang="ru-RU" sz="1600" b="1" dirty="0">
              <a:latin typeface="Times New Roman" panose="02020603050405020304" pitchFamily="18" charset="0"/>
              <a:cs typeface="Times New Roman" panose="02020603050405020304" pitchFamily="18" charset="0"/>
            </a:endParaRPr>
          </a:p>
        </p:txBody>
      </p:sp>
      <p:sp>
        <p:nvSpPr>
          <p:cNvPr id="8" name="Подзаголовок 4"/>
          <p:cNvSpPr txBox="1">
            <a:spLocks/>
          </p:cNvSpPr>
          <p:nvPr/>
        </p:nvSpPr>
        <p:spPr>
          <a:xfrm>
            <a:off x="523046" y="3356993"/>
            <a:ext cx="8237459" cy="2992330"/>
          </a:xfrm>
          <a:prstGeom prst="rect">
            <a:avLst/>
          </a:prstGeom>
          <a:ln w="9525">
            <a:solidFill>
              <a:schemeClr val="tx1"/>
            </a:solidFill>
            <a:prstDash val="dash"/>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ru-RU" sz="1400" dirty="0" smtClean="0">
                <a:solidFill>
                  <a:schemeClr val="tx1"/>
                </a:solidFill>
                <a:latin typeface="Times New Roman" panose="02020603050405020304" pitchFamily="18" charset="0"/>
                <a:cs typeface="Times New Roman" panose="02020603050405020304" pitchFamily="18" charset="0"/>
              </a:rPr>
              <a:t>Приняты в обработку и учтены в результатах анкетирования данные 98 анкет, поступивших от СРО.</a:t>
            </a:r>
          </a:p>
          <a:p>
            <a:pPr algn="just"/>
            <a:r>
              <a:rPr lang="ru-RU" sz="1400" dirty="0" smtClean="0">
                <a:solidFill>
                  <a:schemeClr val="tx1"/>
                </a:solidFill>
                <a:latin typeface="Times New Roman" panose="02020603050405020304" pitchFamily="18" charset="0"/>
                <a:cs typeface="Times New Roman" panose="02020603050405020304" pitchFamily="18" charset="0"/>
              </a:rPr>
              <a:t>Таким образом, доля СРО, принявших участие в анкетировании, составляет </a:t>
            </a:r>
            <a:r>
              <a:rPr lang="ru-RU" sz="1400" b="1" dirty="0" smtClean="0">
                <a:solidFill>
                  <a:schemeClr val="tx1"/>
                </a:solidFill>
                <a:latin typeface="Times New Roman" panose="02020603050405020304" pitchFamily="18" charset="0"/>
                <a:cs typeface="Times New Roman" panose="02020603050405020304" pitchFamily="18" charset="0"/>
              </a:rPr>
              <a:t>36% </a:t>
            </a:r>
            <a:r>
              <a:rPr lang="ru-RU" sz="1400" dirty="0" smtClean="0">
                <a:solidFill>
                  <a:schemeClr val="tx1"/>
                </a:solidFill>
                <a:latin typeface="Times New Roman" panose="02020603050405020304" pitchFamily="18" charset="0"/>
                <a:cs typeface="Times New Roman" panose="02020603050405020304" pitchFamily="18" charset="0"/>
              </a:rPr>
              <a:t>от общего числа всех СРО Ассоциации.</a:t>
            </a:r>
          </a:p>
          <a:p>
            <a:pPr algn="just"/>
            <a:r>
              <a:rPr lang="ru-RU" sz="1400" dirty="0" smtClean="0">
                <a:solidFill>
                  <a:schemeClr val="tx1"/>
                </a:solidFill>
                <a:latin typeface="Times New Roman" panose="02020603050405020304" pitchFamily="18" charset="0"/>
                <a:cs typeface="Times New Roman" panose="02020603050405020304" pitchFamily="18" charset="0"/>
              </a:rPr>
              <a:t>Ответившие СРО представляют 45 регионов из 83. Таким образом, степень базового охвата территорий составляет не менее </a:t>
            </a:r>
            <a:r>
              <a:rPr lang="ru-RU" sz="1400" b="1" dirty="0" smtClean="0">
                <a:solidFill>
                  <a:schemeClr val="tx1"/>
                </a:solidFill>
                <a:latin typeface="Times New Roman" panose="02020603050405020304" pitchFamily="18" charset="0"/>
                <a:cs typeface="Times New Roman" panose="02020603050405020304" pitchFamily="18" charset="0"/>
              </a:rPr>
              <a:t>54%</a:t>
            </a:r>
            <a:r>
              <a:rPr lang="ru-RU" sz="1400" dirty="0">
                <a:solidFill>
                  <a:schemeClr val="tx1"/>
                </a:solidFill>
                <a:latin typeface="Times New Roman" panose="02020603050405020304" pitchFamily="18" charset="0"/>
                <a:cs typeface="Times New Roman" panose="02020603050405020304" pitchFamily="18" charset="0"/>
              </a:rPr>
              <a:t> </a:t>
            </a:r>
            <a:endParaRPr lang="ru-RU" sz="1400" dirty="0" smtClean="0">
              <a:solidFill>
                <a:schemeClr val="tx1"/>
              </a:solidFill>
              <a:latin typeface="Times New Roman" panose="02020603050405020304" pitchFamily="18" charset="0"/>
              <a:cs typeface="Times New Roman" panose="02020603050405020304" pitchFamily="18" charset="0"/>
            </a:endParaRPr>
          </a:p>
          <a:p>
            <a:pPr algn="just"/>
            <a:endParaRPr lang="ru-RU" sz="1400" b="1" dirty="0" smtClean="0">
              <a:solidFill>
                <a:schemeClr val="tx1"/>
              </a:solidFill>
              <a:latin typeface="Times New Roman" panose="02020603050405020304" pitchFamily="18" charset="0"/>
              <a:cs typeface="Times New Roman" panose="02020603050405020304" pitchFamily="18" charset="0"/>
            </a:endParaRPr>
          </a:p>
          <a:p>
            <a:pPr algn="just"/>
            <a:endParaRPr lang="ru-RU" sz="1400" b="1" dirty="0">
              <a:solidFill>
                <a:schemeClr val="tx1"/>
              </a:solidFill>
              <a:latin typeface="Times New Roman" panose="02020603050405020304" pitchFamily="18" charset="0"/>
              <a:cs typeface="Times New Roman" panose="02020603050405020304" pitchFamily="18" charset="0"/>
            </a:endParaRPr>
          </a:p>
          <a:p>
            <a:pPr algn="just"/>
            <a:r>
              <a:rPr lang="ru-RU" sz="1400" b="1" dirty="0" smtClean="0">
                <a:solidFill>
                  <a:schemeClr val="tx1"/>
                </a:solidFill>
                <a:latin typeface="Times New Roman" panose="02020603050405020304" pitchFamily="18" charset="0"/>
                <a:cs typeface="Times New Roman" panose="02020603050405020304" pitchFamily="18" charset="0"/>
              </a:rPr>
              <a:t>Вывод. </a:t>
            </a:r>
            <a:r>
              <a:rPr lang="ru-RU" sz="1400" dirty="0" smtClean="0">
                <a:solidFill>
                  <a:schemeClr val="tx1"/>
                </a:solidFill>
                <a:latin typeface="Times New Roman" panose="02020603050405020304" pitchFamily="18" charset="0"/>
                <a:cs typeface="Times New Roman" panose="02020603050405020304" pitchFamily="18" charset="0"/>
              </a:rPr>
              <a:t>Полученные индикаторы долевого соотношения СРО-участников опроса и их территориального распределения позволяют характеризовать </a:t>
            </a:r>
            <a:r>
              <a:rPr lang="ru-RU" sz="1400" b="1" dirty="0" smtClean="0">
                <a:solidFill>
                  <a:schemeClr val="tx1"/>
                </a:solidFill>
                <a:latin typeface="Times New Roman" panose="02020603050405020304" pitchFamily="18" charset="0"/>
                <a:cs typeface="Times New Roman" panose="02020603050405020304" pitchFamily="18" charset="0"/>
              </a:rPr>
              <a:t>уровень репрезентативности </a:t>
            </a:r>
            <a:r>
              <a:rPr lang="ru-RU" sz="1400" dirty="0" smtClean="0">
                <a:solidFill>
                  <a:schemeClr val="tx1"/>
                </a:solidFill>
                <a:latin typeface="Times New Roman" panose="02020603050405020304" pitchFamily="18" charset="0"/>
                <a:cs typeface="Times New Roman" panose="02020603050405020304" pitchFamily="18" charset="0"/>
              </a:rPr>
              <a:t>результатов анкетного опроса, как «высокий», то есть </a:t>
            </a:r>
            <a:r>
              <a:rPr lang="ru-RU" sz="1400" b="1" dirty="0" smtClean="0">
                <a:solidFill>
                  <a:schemeClr val="tx1"/>
                </a:solidFill>
                <a:latin typeface="Times New Roman" panose="02020603050405020304" pitchFamily="18" charset="0"/>
                <a:cs typeface="Times New Roman" panose="02020603050405020304" pitchFamily="18" charset="0"/>
              </a:rPr>
              <a:t>«достаточный» и «необходимый» </a:t>
            </a:r>
            <a:r>
              <a:rPr lang="ru-RU" sz="1400" dirty="0" smtClean="0">
                <a:solidFill>
                  <a:schemeClr val="tx1"/>
                </a:solidFill>
                <a:latin typeface="Times New Roman" panose="02020603050405020304" pitchFamily="18" charset="0"/>
                <a:cs typeface="Times New Roman" panose="02020603050405020304" pitchFamily="18" charset="0"/>
              </a:rPr>
              <a:t>для формирования на основе полученных результатов обоснованных оценочных характеристик и выводов.</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99A035F7-1B4B-43AC-B896-CEF9F2694C57}" type="slidenum">
              <a:rPr lang="ru-RU" smtClean="0"/>
              <a:pPr/>
              <a:t>4</a:t>
            </a:fld>
            <a:endParaRPr lang="ru-RU"/>
          </a:p>
        </p:txBody>
      </p:sp>
      <p:graphicFrame>
        <p:nvGraphicFramePr>
          <p:cNvPr id="5" name="Диаграмма 4"/>
          <p:cNvGraphicFramePr>
            <a:graphicFrameLocks/>
          </p:cNvGraphicFramePr>
          <p:nvPr>
            <p:extLst>
              <p:ext uri="{D42A27DB-BD31-4B8C-83A1-F6EECF244321}">
                <p14:modId xmlns:p14="http://schemas.microsoft.com/office/powerpoint/2010/main" val="4271544723"/>
              </p:ext>
            </p:extLst>
          </p:nvPr>
        </p:nvGraphicFramePr>
        <p:xfrm>
          <a:off x="2699792" y="572740"/>
          <a:ext cx="4336986" cy="26062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36759670"/>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188640"/>
            <a:ext cx="7772400" cy="288032"/>
          </a:xfrm>
        </p:spPr>
        <p:txBody>
          <a:bodyPr>
            <a:noAutofit/>
          </a:bodyPr>
          <a:lstStyle/>
          <a:p>
            <a:r>
              <a:rPr lang="ru-RU" sz="1600" b="1" dirty="0" smtClean="0">
                <a:latin typeface="Times New Roman" panose="02020603050405020304" pitchFamily="18" charset="0"/>
                <a:cs typeface="Times New Roman" panose="02020603050405020304" pitchFamily="18" charset="0"/>
              </a:rPr>
              <a:t>Сводка результатов опроса</a:t>
            </a:r>
            <a:endParaRPr lang="ru-RU" sz="1600" b="1" dirty="0">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99A035F7-1B4B-43AC-B896-CEF9F2694C57}" type="slidenum">
              <a:rPr lang="ru-RU" smtClean="0"/>
              <a:pPr/>
              <a:t>5</a:t>
            </a:fld>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2742847904"/>
              </p:ext>
            </p:extLst>
          </p:nvPr>
        </p:nvGraphicFramePr>
        <p:xfrm>
          <a:off x="179512" y="563792"/>
          <a:ext cx="8249235" cy="6099771"/>
        </p:xfrm>
        <a:graphic>
          <a:graphicData uri="http://schemas.openxmlformats.org/drawingml/2006/table">
            <a:tbl>
              <a:tblPr firstRow="1" firstCol="1" bandRow="1">
                <a:tableStyleId>{5C22544A-7EE6-4342-B048-85BDC9FD1C3A}</a:tableStyleId>
              </a:tblPr>
              <a:tblGrid>
                <a:gridCol w="576064"/>
                <a:gridCol w="5005431"/>
                <a:gridCol w="1333870"/>
                <a:gridCol w="1333870"/>
              </a:tblGrid>
              <a:tr h="442951">
                <a:tc rowSpan="2">
                  <a:txBody>
                    <a:bodyPr/>
                    <a:lstStyle/>
                    <a:p>
                      <a:pPr algn="ctr">
                        <a:lnSpc>
                          <a:spcPct val="107000"/>
                        </a:lnSpc>
                        <a:spcAft>
                          <a:spcPts val="0"/>
                        </a:spcAft>
                      </a:pPr>
                      <a:r>
                        <a:rPr lang="ru-RU" sz="1000" dirty="0">
                          <a:effectLst/>
                        </a:rPr>
                        <a:t>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tc>
                <a:tc rowSpan="2">
                  <a:txBody>
                    <a:bodyPr/>
                    <a:lstStyle/>
                    <a:p>
                      <a:pPr algn="ctr">
                        <a:lnSpc>
                          <a:spcPct val="107000"/>
                        </a:lnSpc>
                        <a:spcAft>
                          <a:spcPts val="0"/>
                        </a:spcAft>
                      </a:pPr>
                      <a:endParaRPr lang="ru-RU" sz="1000" dirty="0" smtClean="0">
                        <a:effectLst/>
                      </a:endParaRPr>
                    </a:p>
                    <a:p>
                      <a:pPr algn="ctr">
                        <a:lnSpc>
                          <a:spcPct val="107000"/>
                        </a:lnSpc>
                        <a:spcAft>
                          <a:spcPts val="0"/>
                        </a:spcAft>
                      </a:pPr>
                      <a:endParaRPr lang="ru-RU" sz="1000" dirty="0" smtClean="0">
                        <a:effectLst/>
                      </a:endParaRPr>
                    </a:p>
                    <a:p>
                      <a:pPr algn="ctr">
                        <a:lnSpc>
                          <a:spcPct val="107000"/>
                        </a:lnSpc>
                        <a:spcAft>
                          <a:spcPts val="0"/>
                        </a:spcAft>
                      </a:pPr>
                      <a:r>
                        <a:rPr lang="ru-RU" sz="1000" dirty="0" smtClean="0">
                          <a:effectLst/>
                        </a:rPr>
                        <a:t>Перечень </a:t>
                      </a:r>
                      <a:r>
                        <a:rPr lang="ru-RU" sz="1000" dirty="0">
                          <a:effectLst/>
                        </a:rPr>
                        <a:t>критериев</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tc>
                <a:tc gridSpan="2">
                  <a:txBody>
                    <a:bodyPr/>
                    <a:lstStyle/>
                    <a:p>
                      <a:pPr algn="ctr">
                        <a:lnSpc>
                          <a:spcPct val="107000"/>
                        </a:lnSpc>
                        <a:spcAft>
                          <a:spcPts val="0"/>
                        </a:spcAft>
                      </a:pPr>
                      <a:r>
                        <a:rPr lang="ru-RU" sz="1000">
                          <a:effectLst/>
                        </a:rPr>
                        <a:t>Доля организаций, признающих критерий для оценки подрядчика, %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tc>
                <a:tc hMerge="1">
                  <a:txBody>
                    <a:bodyPr/>
                    <a:lstStyle/>
                    <a:p>
                      <a:endParaRPr lang="ru-RU"/>
                    </a:p>
                  </a:txBody>
                  <a:tcPr/>
                </a:tc>
              </a:tr>
              <a:tr h="442951">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a:effectLst/>
                        </a:rPr>
                        <a:t>генподрядной организации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tc>
                <a:tc>
                  <a:txBody>
                    <a:bodyPr/>
                    <a:lstStyle/>
                    <a:p>
                      <a:pPr algn="ctr">
                        <a:lnSpc>
                          <a:spcPct val="107000"/>
                        </a:lnSpc>
                        <a:spcAft>
                          <a:spcPts val="0"/>
                        </a:spcAft>
                      </a:pPr>
                      <a:r>
                        <a:rPr lang="ru-RU" sz="1000">
                          <a:effectLst/>
                        </a:rPr>
                        <a:t>субподрядной организации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tc>
              </a:tr>
              <a:tr h="256565">
                <a:tc>
                  <a:txBody>
                    <a:bodyPr/>
                    <a:lstStyle/>
                    <a:p>
                      <a:pPr algn="ctr">
                        <a:lnSpc>
                          <a:spcPct val="107000"/>
                        </a:lnSpc>
                        <a:spcAft>
                          <a:spcPts val="600"/>
                        </a:spcAft>
                      </a:pPr>
                      <a:r>
                        <a:rPr lang="ru-RU" sz="1000" dirty="0">
                          <a:solidFill>
                            <a:schemeClr val="tx1"/>
                          </a:solidFill>
                          <a:effectLst/>
                        </a:rPr>
                        <a:t>1.</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Продолжительность присутствия подрядчика на строительном рынке, лет</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a:effectLst/>
                        </a:rPr>
                        <a:t>98,8</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84,7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125401">
                <a:tc>
                  <a:txBody>
                    <a:bodyPr/>
                    <a:lstStyle/>
                    <a:p>
                      <a:pPr algn="ctr">
                        <a:lnSpc>
                          <a:spcPct val="107000"/>
                        </a:lnSpc>
                        <a:spcAft>
                          <a:spcPts val="600"/>
                        </a:spcAft>
                      </a:pPr>
                      <a:r>
                        <a:rPr lang="ru-RU" sz="1000" dirty="0">
                          <a:solidFill>
                            <a:schemeClr val="tx1"/>
                          </a:solidFill>
                          <a:effectLst/>
                        </a:rPr>
                        <a:t>2.</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Объем выполненных подрядчиком работ, </a:t>
                      </a:r>
                      <a:r>
                        <a:rPr lang="ru-RU" sz="1000" dirty="0" err="1">
                          <a:effectLst/>
                        </a:rPr>
                        <a:t>млн.руб</a:t>
                      </a:r>
                      <a:r>
                        <a:rPr lang="ru-RU" sz="1000" dirty="0">
                          <a:effectLst/>
                        </a:rPr>
                        <a:t>.</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a:effectLst/>
                        </a:rPr>
                        <a:t>93,9</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78,6</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125401">
                <a:tc>
                  <a:txBody>
                    <a:bodyPr/>
                    <a:lstStyle/>
                    <a:p>
                      <a:pPr algn="ctr">
                        <a:lnSpc>
                          <a:spcPct val="107000"/>
                        </a:lnSpc>
                        <a:spcAft>
                          <a:spcPts val="600"/>
                        </a:spcAft>
                      </a:pPr>
                      <a:r>
                        <a:rPr lang="ru-RU" sz="1000" dirty="0">
                          <a:solidFill>
                            <a:schemeClr val="tx1"/>
                          </a:solidFill>
                          <a:effectLst/>
                        </a:rPr>
                        <a:t>3.</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Количество объектов, на которых выполнялись работы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a:effectLst/>
                        </a:rPr>
                        <a:t>83,7</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76,5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256565">
                <a:tc>
                  <a:txBody>
                    <a:bodyPr/>
                    <a:lstStyle/>
                    <a:p>
                      <a:pPr algn="ctr">
                        <a:lnSpc>
                          <a:spcPct val="107000"/>
                        </a:lnSpc>
                        <a:spcAft>
                          <a:spcPts val="600"/>
                        </a:spcAft>
                      </a:pPr>
                      <a:r>
                        <a:rPr lang="ru-RU" sz="1000" dirty="0">
                          <a:solidFill>
                            <a:schemeClr val="tx1"/>
                          </a:solidFill>
                          <a:effectLst/>
                        </a:rPr>
                        <a:t>4.</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nSpc>
                          <a:spcPct val="107000"/>
                        </a:lnSpc>
                        <a:spcAft>
                          <a:spcPts val="600"/>
                        </a:spcAft>
                      </a:pPr>
                      <a:r>
                        <a:rPr lang="ru-RU" sz="1000" dirty="0">
                          <a:effectLst/>
                        </a:rPr>
                        <a:t>Суммарная стоимость техники, оборудования в собственности или аренде</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gn="ctr">
                        <a:lnSpc>
                          <a:spcPct val="107000"/>
                        </a:lnSpc>
                        <a:spcAft>
                          <a:spcPts val="600"/>
                        </a:spcAft>
                      </a:pPr>
                      <a:r>
                        <a:rPr lang="ru-RU" sz="1000">
                          <a:effectLst/>
                        </a:rPr>
                        <a:t>48,0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c>
                  <a:txBody>
                    <a:bodyPr/>
                    <a:lstStyle/>
                    <a:p>
                      <a:pPr algn="ctr">
                        <a:lnSpc>
                          <a:spcPct val="107000"/>
                        </a:lnSpc>
                        <a:spcAft>
                          <a:spcPts val="600"/>
                        </a:spcAft>
                      </a:pPr>
                      <a:r>
                        <a:rPr lang="ru-RU" sz="1000" dirty="0">
                          <a:effectLst/>
                        </a:rPr>
                        <a:t>57,1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r>
              <a:tr h="256565">
                <a:tc>
                  <a:txBody>
                    <a:bodyPr/>
                    <a:lstStyle/>
                    <a:p>
                      <a:pPr algn="ctr">
                        <a:lnSpc>
                          <a:spcPct val="107000"/>
                        </a:lnSpc>
                        <a:spcAft>
                          <a:spcPts val="600"/>
                        </a:spcAft>
                      </a:pPr>
                      <a:r>
                        <a:rPr lang="ru-RU" sz="1000" dirty="0">
                          <a:solidFill>
                            <a:schemeClr val="tx1"/>
                          </a:solidFill>
                          <a:effectLst/>
                        </a:rPr>
                        <a:t>5. </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dirty="0">
                          <a:effectLst/>
                        </a:rPr>
                        <a:t>Соотношение собственного и заемного капитала в балансе организации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dirty="0">
                          <a:effectLst/>
                        </a:rPr>
                        <a:t>65,3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48,0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256565">
                <a:tc>
                  <a:txBody>
                    <a:bodyPr/>
                    <a:lstStyle/>
                    <a:p>
                      <a:pPr algn="ctr">
                        <a:lnSpc>
                          <a:spcPct val="107000"/>
                        </a:lnSpc>
                        <a:spcAft>
                          <a:spcPts val="600"/>
                        </a:spcAft>
                      </a:pPr>
                      <a:r>
                        <a:rPr lang="ru-RU" sz="1000" dirty="0">
                          <a:solidFill>
                            <a:schemeClr val="tx1"/>
                          </a:solidFill>
                          <a:effectLst/>
                        </a:rPr>
                        <a:t>6.</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nSpc>
                          <a:spcPct val="107000"/>
                        </a:lnSpc>
                        <a:spcAft>
                          <a:spcPts val="600"/>
                        </a:spcAft>
                      </a:pPr>
                      <a:r>
                        <a:rPr lang="ru-RU" sz="1000" dirty="0">
                          <a:effectLst/>
                        </a:rPr>
                        <a:t>Соотношение незавершенного строительства к сумме прибыли за предыдущий год</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gn="ctr">
                        <a:lnSpc>
                          <a:spcPct val="107000"/>
                        </a:lnSpc>
                        <a:spcAft>
                          <a:spcPts val="600"/>
                        </a:spcAft>
                      </a:pPr>
                      <a:r>
                        <a:rPr lang="ru-RU" sz="1000">
                          <a:effectLst/>
                        </a:rPr>
                        <a:t>39,8</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c>
                  <a:txBody>
                    <a:bodyPr/>
                    <a:lstStyle/>
                    <a:p>
                      <a:pPr algn="ctr">
                        <a:lnSpc>
                          <a:spcPct val="107000"/>
                        </a:lnSpc>
                        <a:spcAft>
                          <a:spcPts val="600"/>
                        </a:spcAft>
                      </a:pPr>
                      <a:r>
                        <a:rPr lang="ru-RU" sz="1000" dirty="0">
                          <a:effectLst/>
                        </a:rPr>
                        <a:t>24,5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r>
              <a:tr h="256565">
                <a:tc>
                  <a:txBody>
                    <a:bodyPr/>
                    <a:lstStyle/>
                    <a:p>
                      <a:pPr algn="ctr">
                        <a:lnSpc>
                          <a:spcPct val="107000"/>
                        </a:lnSpc>
                        <a:spcAft>
                          <a:spcPts val="600"/>
                        </a:spcAft>
                      </a:pPr>
                      <a:r>
                        <a:rPr lang="ru-RU" sz="1000" dirty="0">
                          <a:solidFill>
                            <a:schemeClr val="tx1"/>
                          </a:solidFill>
                          <a:effectLst/>
                        </a:rPr>
                        <a:t>7.</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Стаж и наличие образования у руководящего персонала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dirty="0">
                          <a:effectLst/>
                        </a:rPr>
                        <a:t>89,8</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87,8</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125401">
                <a:tc>
                  <a:txBody>
                    <a:bodyPr/>
                    <a:lstStyle/>
                    <a:p>
                      <a:pPr algn="ctr">
                        <a:lnSpc>
                          <a:spcPct val="107000"/>
                        </a:lnSpc>
                        <a:spcAft>
                          <a:spcPts val="600"/>
                        </a:spcAft>
                      </a:pPr>
                      <a:r>
                        <a:rPr lang="ru-RU" sz="1000" dirty="0">
                          <a:solidFill>
                            <a:schemeClr val="tx1"/>
                          </a:solidFill>
                          <a:effectLst/>
                        </a:rPr>
                        <a:t>8.</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Стаж и наличие образования у среднего персонала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a:effectLst/>
                        </a:rPr>
                        <a:t>83,7</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83,7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256565">
                <a:tc>
                  <a:txBody>
                    <a:bodyPr/>
                    <a:lstStyle/>
                    <a:p>
                      <a:pPr algn="ctr">
                        <a:lnSpc>
                          <a:spcPct val="107000"/>
                        </a:lnSpc>
                        <a:spcAft>
                          <a:spcPts val="600"/>
                        </a:spcAft>
                      </a:pPr>
                      <a:r>
                        <a:rPr lang="ru-RU" sz="1000" dirty="0">
                          <a:solidFill>
                            <a:schemeClr val="tx1"/>
                          </a:solidFill>
                          <a:effectLst/>
                        </a:rPr>
                        <a:t>9. </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nSpc>
                          <a:spcPct val="107000"/>
                        </a:lnSpc>
                        <a:spcAft>
                          <a:spcPts val="600"/>
                        </a:spcAft>
                      </a:pPr>
                      <a:r>
                        <a:rPr lang="ru-RU" sz="1000" dirty="0">
                          <a:effectLst/>
                        </a:rPr>
                        <a:t>Наличие сотрудников со степенью, со званием «Почетный строитель» или «Заслуженный строитель»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gn="ctr">
                        <a:lnSpc>
                          <a:spcPct val="107000"/>
                        </a:lnSpc>
                        <a:spcAft>
                          <a:spcPts val="600"/>
                        </a:spcAft>
                      </a:pPr>
                      <a:r>
                        <a:rPr lang="ru-RU" sz="1000">
                          <a:effectLst/>
                        </a:rPr>
                        <a:t>25,5</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c>
                  <a:txBody>
                    <a:bodyPr/>
                    <a:lstStyle/>
                    <a:p>
                      <a:pPr algn="ctr">
                        <a:lnSpc>
                          <a:spcPct val="107000"/>
                        </a:lnSpc>
                        <a:spcAft>
                          <a:spcPts val="600"/>
                        </a:spcAft>
                      </a:pPr>
                      <a:r>
                        <a:rPr lang="ru-RU" sz="1000" dirty="0">
                          <a:effectLst/>
                        </a:rPr>
                        <a:t>21,4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r>
              <a:tr h="256565">
                <a:tc>
                  <a:txBody>
                    <a:bodyPr/>
                    <a:lstStyle/>
                    <a:p>
                      <a:pPr algn="ctr">
                        <a:lnSpc>
                          <a:spcPct val="107000"/>
                        </a:lnSpc>
                        <a:spcAft>
                          <a:spcPts val="600"/>
                        </a:spcAft>
                      </a:pPr>
                      <a:r>
                        <a:rPr lang="ru-RU" sz="1000" dirty="0">
                          <a:solidFill>
                            <a:schemeClr val="tx1"/>
                          </a:solidFill>
                          <a:effectLst/>
                        </a:rPr>
                        <a:t>10.</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dirty="0">
                          <a:effectLst/>
                        </a:rPr>
                        <a:t>Средняя продолжительность задержек сдачи строительных объектов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dirty="0">
                          <a:effectLst/>
                        </a:rPr>
                        <a:t>68,4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57,1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256565">
                <a:tc>
                  <a:txBody>
                    <a:bodyPr/>
                    <a:lstStyle/>
                    <a:p>
                      <a:pPr algn="ctr">
                        <a:lnSpc>
                          <a:spcPct val="107000"/>
                        </a:lnSpc>
                        <a:spcAft>
                          <a:spcPts val="600"/>
                        </a:spcAft>
                      </a:pPr>
                      <a:r>
                        <a:rPr lang="ru-RU" sz="1000" dirty="0">
                          <a:solidFill>
                            <a:schemeClr val="tx1"/>
                          </a:solidFill>
                          <a:effectLst/>
                        </a:rPr>
                        <a:t>11.</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Общее число нарушений, зафиксированных органами строительного надзора, на один сданный объект</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a:effectLst/>
                        </a:rPr>
                        <a:t>78,6</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72,4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256565">
                <a:tc>
                  <a:txBody>
                    <a:bodyPr/>
                    <a:lstStyle/>
                    <a:p>
                      <a:pPr algn="ctr">
                        <a:lnSpc>
                          <a:spcPct val="107000"/>
                        </a:lnSpc>
                        <a:spcAft>
                          <a:spcPts val="600"/>
                        </a:spcAft>
                      </a:pPr>
                      <a:r>
                        <a:rPr lang="ru-RU" sz="1000" dirty="0">
                          <a:solidFill>
                            <a:schemeClr val="tx1"/>
                          </a:solidFill>
                          <a:effectLst/>
                        </a:rPr>
                        <a:t>12.</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dirty="0">
                          <a:effectLst/>
                        </a:rPr>
                        <a:t>Устранение нарушений, зарегистрированных органами строительного надзора,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a:effectLst/>
                        </a:rPr>
                        <a:t>69.4</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68.4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256565">
                <a:tc>
                  <a:txBody>
                    <a:bodyPr/>
                    <a:lstStyle/>
                    <a:p>
                      <a:pPr algn="ctr">
                        <a:lnSpc>
                          <a:spcPct val="107000"/>
                        </a:lnSpc>
                        <a:spcAft>
                          <a:spcPts val="600"/>
                        </a:spcAft>
                      </a:pPr>
                      <a:r>
                        <a:rPr lang="ru-RU" sz="1000" dirty="0">
                          <a:solidFill>
                            <a:schemeClr val="tx1"/>
                          </a:solidFill>
                          <a:effectLst/>
                        </a:rPr>
                        <a:t>13.</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dirty="0">
                          <a:effectLst/>
                        </a:rPr>
                        <a:t>Наличие благоприятных отзывов и благодарностей от заказчиков работ</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dirty="0">
                          <a:effectLst/>
                        </a:rPr>
                        <a:t>69,4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65,3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387728">
                <a:tc>
                  <a:txBody>
                    <a:bodyPr/>
                    <a:lstStyle/>
                    <a:p>
                      <a:pPr algn="ctr">
                        <a:lnSpc>
                          <a:spcPct val="107000"/>
                        </a:lnSpc>
                        <a:spcAft>
                          <a:spcPts val="600"/>
                        </a:spcAft>
                      </a:pPr>
                      <a:r>
                        <a:rPr lang="ru-RU" sz="1000" dirty="0">
                          <a:solidFill>
                            <a:schemeClr val="tx1"/>
                          </a:solidFill>
                          <a:effectLst/>
                        </a:rPr>
                        <a:t>14.</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nSpc>
                          <a:spcPct val="107000"/>
                        </a:lnSpc>
                        <a:spcAft>
                          <a:spcPts val="600"/>
                        </a:spcAft>
                      </a:pPr>
                      <a:r>
                        <a:rPr lang="ru-RU" sz="1000" dirty="0">
                          <a:effectLst/>
                        </a:rPr>
                        <a:t>Частота положительного и отрицательного упоминания подрядчика в печатных изданиях, электронных средствах информации и других СМИ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accent2">
                        <a:lumMod val="20000"/>
                        <a:lumOff val="80000"/>
                      </a:schemeClr>
                    </a:solidFill>
                  </a:tcPr>
                </a:tc>
                <a:tc>
                  <a:txBody>
                    <a:bodyPr/>
                    <a:lstStyle/>
                    <a:p>
                      <a:pPr algn="ctr">
                        <a:lnSpc>
                          <a:spcPct val="107000"/>
                        </a:lnSpc>
                        <a:spcAft>
                          <a:spcPts val="600"/>
                        </a:spcAft>
                      </a:pPr>
                      <a:r>
                        <a:rPr lang="ru-RU" sz="1000" dirty="0">
                          <a:effectLst/>
                        </a:rPr>
                        <a:t>25,5</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c>
                  <a:txBody>
                    <a:bodyPr/>
                    <a:lstStyle/>
                    <a:p>
                      <a:pPr algn="ctr">
                        <a:lnSpc>
                          <a:spcPct val="107000"/>
                        </a:lnSpc>
                        <a:spcAft>
                          <a:spcPts val="600"/>
                        </a:spcAft>
                      </a:pPr>
                      <a:r>
                        <a:rPr lang="ru-RU" sz="1000" dirty="0">
                          <a:effectLst/>
                        </a:rPr>
                        <a:t>22,4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accent2">
                        <a:lumMod val="20000"/>
                        <a:lumOff val="80000"/>
                      </a:schemeClr>
                    </a:solidFill>
                  </a:tcPr>
                </a:tc>
              </a:tr>
              <a:tr h="125401">
                <a:tc>
                  <a:txBody>
                    <a:bodyPr/>
                    <a:lstStyle/>
                    <a:p>
                      <a:pPr algn="ctr">
                        <a:lnSpc>
                          <a:spcPct val="107000"/>
                        </a:lnSpc>
                        <a:spcAft>
                          <a:spcPts val="600"/>
                        </a:spcAft>
                      </a:pPr>
                      <a:r>
                        <a:rPr lang="ru-RU" sz="1000" dirty="0">
                          <a:solidFill>
                            <a:schemeClr val="tx1"/>
                          </a:solidFill>
                          <a:effectLst/>
                        </a:rPr>
                        <a:t>15.</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dirty="0">
                          <a:effectLst/>
                        </a:rPr>
                        <a:t>Наличие судебных исков в отношении подрядчика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dirty="0">
                          <a:effectLst/>
                        </a:rPr>
                        <a:t>65,3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64,3</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125401">
                <a:tc>
                  <a:txBody>
                    <a:bodyPr/>
                    <a:lstStyle/>
                    <a:p>
                      <a:pPr algn="ctr">
                        <a:lnSpc>
                          <a:spcPct val="107000"/>
                        </a:lnSpc>
                        <a:spcAft>
                          <a:spcPts val="600"/>
                        </a:spcAft>
                      </a:pPr>
                      <a:r>
                        <a:rPr lang="ru-RU" sz="1000" dirty="0">
                          <a:solidFill>
                            <a:schemeClr val="tx1"/>
                          </a:solidFill>
                          <a:effectLst/>
                        </a:rPr>
                        <a:t>16.</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a:effectLst/>
                        </a:rPr>
                        <a:t>Число судебных актов не в пользу подрядчика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dirty="0">
                          <a:effectLst/>
                        </a:rPr>
                        <a:t>68,4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68.4</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256565">
                <a:tc>
                  <a:txBody>
                    <a:bodyPr/>
                    <a:lstStyle/>
                    <a:p>
                      <a:pPr algn="ctr">
                        <a:lnSpc>
                          <a:spcPct val="107000"/>
                        </a:lnSpc>
                        <a:spcAft>
                          <a:spcPts val="600"/>
                        </a:spcAft>
                      </a:pPr>
                      <a:r>
                        <a:rPr lang="ru-RU" sz="1000" dirty="0">
                          <a:solidFill>
                            <a:schemeClr val="tx1"/>
                          </a:solidFill>
                          <a:effectLst/>
                        </a:rPr>
                        <a:t>17.</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Число происшествий на объектах заказчика, приведших к травмам и смертельным случаям</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dirty="0">
                          <a:effectLst/>
                        </a:rPr>
                        <a:t>83,7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83,7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r h="650057">
                <a:tc>
                  <a:txBody>
                    <a:bodyPr/>
                    <a:lstStyle/>
                    <a:p>
                      <a:pPr algn="ctr">
                        <a:lnSpc>
                          <a:spcPct val="107000"/>
                        </a:lnSpc>
                        <a:spcAft>
                          <a:spcPts val="600"/>
                        </a:spcAft>
                      </a:pPr>
                      <a:r>
                        <a:rPr lang="ru-RU" sz="1000" dirty="0">
                          <a:solidFill>
                            <a:schemeClr val="tx1"/>
                          </a:solidFill>
                          <a:effectLst/>
                        </a:rPr>
                        <a:t>18.</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nSpc>
                          <a:spcPct val="107000"/>
                        </a:lnSpc>
                        <a:spcAft>
                          <a:spcPts val="600"/>
                        </a:spcAft>
                      </a:pPr>
                      <a:r>
                        <a:rPr lang="ru-RU" sz="1000">
                          <a:effectLst/>
                        </a:rPr>
                        <a:t>Наличие свидетельств о внедренных системах управления в организации: системы менеджмента (контроля) качества, системы экологического менеджмента, системы менеджмента безопасности труда и здоровья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bg2"/>
                    </a:solidFill>
                  </a:tcPr>
                </a:tc>
                <a:tc>
                  <a:txBody>
                    <a:bodyPr/>
                    <a:lstStyle/>
                    <a:p>
                      <a:pPr algn="ctr">
                        <a:lnSpc>
                          <a:spcPct val="107000"/>
                        </a:lnSpc>
                        <a:spcAft>
                          <a:spcPts val="600"/>
                        </a:spcAft>
                      </a:pPr>
                      <a:r>
                        <a:rPr lang="ru-RU" sz="1000" dirty="0">
                          <a:effectLst/>
                        </a:rPr>
                        <a:t>56,1</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c>
                  <a:txBody>
                    <a:bodyPr/>
                    <a:lstStyle/>
                    <a:p>
                      <a:pPr algn="ctr">
                        <a:lnSpc>
                          <a:spcPct val="107000"/>
                        </a:lnSpc>
                        <a:spcAft>
                          <a:spcPts val="600"/>
                        </a:spcAft>
                      </a:pPr>
                      <a:r>
                        <a:rPr lang="ru-RU" sz="1000" dirty="0">
                          <a:effectLst/>
                        </a:rPr>
                        <a:t>46,9</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bg2"/>
                    </a:solidFill>
                  </a:tcPr>
                </a:tc>
              </a:tr>
              <a:tr h="387728">
                <a:tc>
                  <a:txBody>
                    <a:bodyPr/>
                    <a:lstStyle/>
                    <a:p>
                      <a:pPr algn="ctr">
                        <a:lnSpc>
                          <a:spcPct val="107000"/>
                        </a:lnSpc>
                        <a:spcAft>
                          <a:spcPts val="600"/>
                        </a:spcAft>
                      </a:pPr>
                      <a:r>
                        <a:rPr lang="ru-RU" sz="1000" dirty="0">
                          <a:solidFill>
                            <a:schemeClr val="tx1"/>
                          </a:solidFill>
                          <a:effectLst/>
                        </a:rPr>
                        <a:t>19. </a:t>
                      </a:r>
                      <a:endParaRPr lang="ru-RU"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nSpc>
                          <a:spcPct val="107000"/>
                        </a:lnSpc>
                        <a:spcAft>
                          <a:spcPts val="600"/>
                        </a:spcAft>
                      </a:pPr>
                      <a:r>
                        <a:rPr lang="ru-RU" sz="1000" dirty="0">
                          <a:effectLst/>
                        </a:rPr>
                        <a:t>Наличие (отсутствие) случаев предоставления заведомо недостоверной (ложной) информации партнерам, СРО и органам исполнительной власти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solidFill>
                      <a:schemeClr val="tx2">
                        <a:lumMod val="20000"/>
                        <a:lumOff val="80000"/>
                      </a:schemeClr>
                    </a:solidFill>
                  </a:tcPr>
                </a:tc>
                <a:tc>
                  <a:txBody>
                    <a:bodyPr/>
                    <a:lstStyle/>
                    <a:p>
                      <a:pPr algn="ctr">
                        <a:lnSpc>
                          <a:spcPct val="107000"/>
                        </a:lnSpc>
                        <a:spcAft>
                          <a:spcPts val="600"/>
                        </a:spcAft>
                      </a:pPr>
                      <a:r>
                        <a:rPr lang="ru-RU" sz="1000" dirty="0">
                          <a:effectLst/>
                        </a:rPr>
                        <a:t>84,7</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c>
                  <a:txBody>
                    <a:bodyPr/>
                    <a:lstStyle/>
                    <a:p>
                      <a:pPr algn="ctr">
                        <a:lnSpc>
                          <a:spcPct val="107000"/>
                        </a:lnSpc>
                        <a:spcAft>
                          <a:spcPts val="600"/>
                        </a:spcAft>
                      </a:pPr>
                      <a:r>
                        <a:rPr lang="ru-RU" sz="1000" dirty="0">
                          <a:effectLst/>
                        </a:rPr>
                        <a:t>79,6</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839" marR="44839"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111643560"/>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99A035F7-1B4B-43AC-B896-CEF9F2694C57}" type="slidenum">
              <a:rPr lang="ru-RU" smtClean="0"/>
              <a:pPr/>
              <a:t>6</a:t>
            </a:fld>
            <a:endParaRPr lang="ru-RU"/>
          </a:p>
        </p:txBody>
      </p:sp>
      <p:graphicFrame>
        <p:nvGraphicFramePr>
          <p:cNvPr id="7" name="Диаграмма 6"/>
          <p:cNvGraphicFramePr>
            <a:graphicFrameLocks/>
          </p:cNvGraphicFramePr>
          <p:nvPr>
            <p:extLst>
              <p:ext uri="{D42A27DB-BD31-4B8C-83A1-F6EECF244321}">
                <p14:modId xmlns:p14="http://schemas.microsoft.com/office/powerpoint/2010/main" val="3229094615"/>
              </p:ext>
            </p:extLst>
          </p:nvPr>
        </p:nvGraphicFramePr>
        <p:xfrm>
          <a:off x="35496" y="116632"/>
          <a:ext cx="9073008" cy="623971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6041989"/>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116632"/>
            <a:ext cx="7772400" cy="216024"/>
          </a:xfrm>
        </p:spPr>
        <p:txBody>
          <a:bodyPr>
            <a:noAutofit/>
          </a:bodyPr>
          <a:lstStyle/>
          <a:p>
            <a:r>
              <a:rPr lang="ru-RU" sz="1600" b="1" dirty="0" smtClean="0"/>
              <a:t>Дополнительные критерии, предлагаемые СРО (лист 1)</a:t>
            </a:r>
            <a:br>
              <a:rPr lang="ru-RU" sz="1600" b="1" dirty="0" smtClean="0"/>
            </a:br>
            <a:endParaRPr lang="ru-RU" sz="1100" i="1" dirty="0"/>
          </a:p>
        </p:txBody>
      </p:sp>
      <p:sp>
        <p:nvSpPr>
          <p:cNvPr id="2" name="Номер слайда 1"/>
          <p:cNvSpPr>
            <a:spLocks noGrp="1"/>
          </p:cNvSpPr>
          <p:nvPr>
            <p:ph type="sldNum" sz="quarter" idx="12"/>
          </p:nvPr>
        </p:nvSpPr>
        <p:spPr/>
        <p:txBody>
          <a:bodyPr/>
          <a:lstStyle/>
          <a:p>
            <a:fld id="{99A035F7-1B4B-43AC-B896-CEF9F2694C57}" type="slidenum">
              <a:rPr lang="ru-RU" smtClean="0"/>
              <a:pPr/>
              <a:t>7</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4062920933"/>
              </p:ext>
            </p:extLst>
          </p:nvPr>
        </p:nvGraphicFramePr>
        <p:xfrm>
          <a:off x="205172" y="324653"/>
          <a:ext cx="8481628" cy="6127972"/>
        </p:xfrm>
        <a:graphic>
          <a:graphicData uri="http://schemas.openxmlformats.org/drawingml/2006/table">
            <a:tbl>
              <a:tblPr firstRow="1" firstCol="1" bandRow="1">
                <a:tableStyleId>{5C22544A-7EE6-4342-B048-85BDC9FD1C3A}</a:tableStyleId>
              </a:tblPr>
              <a:tblGrid>
                <a:gridCol w="4161148"/>
                <a:gridCol w="4320480"/>
              </a:tblGrid>
              <a:tr h="285909">
                <a:tc>
                  <a:txBody>
                    <a:bodyPr/>
                    <a:lstStyle/>
                    <a:p>
                      <a:pPr algn="ctr">
                        <a:lnSpc>
                          <a:spcPct val="107000"/>
                        </a:lnSpc>
                        <a:spcAft>
                          <a:spcPts val="600"/>
                        </a:spcAft>
                        <a:tabLst>
                          <a:tab pos="201295" algn="l"/>
                        </a:tabLst>
                      </a:pPr>
                      <a:r>
                        <a:rPr lang="ru-RU" sz="1000" dirty="0">
                          <a:effectLst/>
                        </a:rPr>
                        <a:t>ПРЕЧЕНЬ КРИТЕРИЕВ</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tc>
                <a:tc>
                  <a:txBody>
                    <a:bodyPr/>
                    <a:lstStyle/>
                    <a:p>
                      <a:pPr algn="ctr">
                        <a:lnSpc>
                          <a:spcPct val="107000"/>
                        </a:lnSpc>
                        <a:spcAft>
                          <a:spcPts val="0"/>
                        </a:spcAft>
                      </a:pPr>
                      <a:r>
                        <a:rPr lang="ru-RU" sz="1000">
                          <a:effectLst/>
                        </a:rPr>
                        <a:t>Наименование СРО, предложивших критерии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r h="1366789">
                <a:tc>
                  <a:txBody>
                    <a:bodyPr/>
                    <a:lstStyle/>
                    <a:p>
                      <a:pPr marL="0" lvl="0" indent="0">
                        <a:lnSpc>
                          <a:spcPct val="107000"/>
                        </a:lnSpc>
                        <a:spcAft>
                          <a:spcPts val="600"/>
                        </a:spcAft>
                        <a:buFont typeface="+mj-lt"/>
                        <a:buNone/>
                        <a:tabLst>
                          <a:tab pos="201295" algn="l"/>
                        </a:tabLst>
                      </a:pPr>
                      <a:r>
                        <a:rPr lang="ru-RU" sz="1000" dirty="0" smtClean="0">
                          <a:effectLst/>
                        </a:rPr>
                        <a:t>1. Наличие </a:t>
                      </a:r>
                      <a:r>
                        <a:rPr lang="ru-RU" sz="1000" dirty="0">
                          <a:effectLst/>
                        </a:rPr>
                        <a:t>производственной и ремонтной базы, собственных производственных мощностей; метрологического и геодезического обеспечения</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tc>
                <a:tc>
                  <a:txBody>
                    <a:bodyPr/>
                    <a:lstStyle/>
                    <a:p>
                      <a:pPr algn="ctr">
                        <a:lnSpc>
                          <a:spcPct val="107000"/>
                        </a:lnSpc>
                        <a:spcAft>
                          <a:spcPts val="0"/>
                        </a:spcAft>
                      </a:pPr>
                      <a:r>
                        <a:rPr lang="ru-RU" sz="1000">
                          <a:effectLst/>
                        </a:rPr>
                        <a:t>НП ВГАСУ-строй;  </a:t>
                      </a:r>
                    </a:p>
                    <a:p>
                      <a:pPr algn="ctr">
                        <a:lnSpc>
                          <a:spcPct val="107000"/>
                        </a:lnSpc>
                        <a:spcAft>
                          <a:spcPts val="0"/>
                        </a:spcAft>
                      </a:pPr>
                      <a:r>
                        <a:rPr lang="ru-RU" sz="1000">
                          <a:effectLst/>
                        </a:rPr>
                        <a:t>Ассоциация "СРО "Строительный комплекс Вологодчины"</a:t>
                      </a:r>
                    </a:p>
                    <a:p>
                      <a:pPr algn="ctr">
                        <a:lnSpc>
                          <a:spcPct val="107000"/>
                        </a:lnSpc>
                        <a:spcAft>
                          <a:spcPts val="0"/>
                        </a:spcAft>
                      </a:pPr>
                      <a:r>
                        <a:rPr lang="ru-RU" sz="1000">
                          <a:effectLst/>
                        </a:rPr>
                        <a:t>НП "Межрегиональная некоммерческая организация строителей "Сибирь"</a:t>
                      </a:r>
                    </a:p>
                    <a:p>
                      <a:pPr algn="ctr">
                        <a:lnSpc>
                          <a:spcPct val="107000"/>
                        </a:lnSpc>
                        <a:spcAft>
                          <a:spcPts val="0"/>
                        </a:spcAft>
                      </a:pPr>
                      <a:r>
                        <a:rPr lang="ru-RU" sz="1000">
                          <a:effectLst/>
                        </a:rPr>
                        <a:t>НП «СРО «Объединение строителей Приамурья»</a:t>
                      </a:r>
                    </a:p>
                    <a:p>
                      <a:pPr algn="ctr">
                        <a:lnSpc>
                          <a:spcPct val="107000"/>
                        </a:lnSpc>
                        <a:spcAft>
                          <a:spcPts val="0"/>
                        </a:spcAft>
                      </a:pPr>
                      <a:r>
                        <a:rPr lang="ru-RU" sz="1000">
                          <a:effectLst/>
                        </a:rPr>
                        <a:t>СРО РНП «Содружество строителей республики Татарстан» </a:t>
                      </a:r>
                    </a:p>
                    <a:p>
                      <a:pPr algn="ctr">
                        <a:lnSpc>
                          <a:spcPct val="107000"/>
                        </a:lnSpc>
                        <a:spcAft>
                          <a:spcPts val="0"/>
                        </a:spcAft>
                      </a:pPr>
                      <a:r>
                        <a:rPr lang="ru-RU" sz="1000">
                          <a:effectLst/>
                        </a:rPr>
                        <a:t>СРО НП «Строительное региональное объединение» (г. Краснодар)</a:t>
                      </a:r>
                    </a:p>
                    <a:p>
                      <a:pPr algn="ctr">
                        <a:lnSpc>
                          <a:spcPct val="107000"/>
                        </a:lnSpc>
                        <a:spcAft>
                          <a:spcPts val="0"/>
                        </a:spcAft>
                      </a:pPr>
                      <a:r>
                        <a:rPr lang="ru-RU" sz="1000">
                          <a:effectLst/>
                        </a:rPr>
                        <a:t>СРО НП "Межрегиональный союз строителей"</a:t>
                      </a:r>
                    </a:p>
                    <a:p>
                      <a:pPr algn="ctr">
                        <a:lnSpc>
                          <a:spcPct val="107000"/>
                        </a:lnSpc>
                        <a:spcAft>
                          <a:spcPts val="0"/>
                        </a:spcAft>
                      </a:pPr>
                      <a:r>
                        <a:rPr lang="ru-RU" sz="1000">
                          <a:effectLst/>
                        </a:rPr>
                        <a:t>СРО НП "Энергострой"</a:t>
                      </a:r>
                    </a:p>
                    <a:p>
                      <a:pPr algn="ctr">
                        <a:lnSpc>
                          <a:spcPct val="107000"/>
                        </a:lnSpc>
                        <a:spcAft>
                          <a:spcPts val="0"/>
                        </a:spcAft>
                      </a:pPr>
                      <a:r>
                        <a:rPr lang="ru-RU" sz="1000">
                          <a:effectLst/>
                        </a:rPr>
                        <a:t>НП СРО «Объединение строителей Тульской области»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r h="372760">
                <a:tc>
                  <a:txBody>
                    <a:bodyPr/>
                    <a:lstStyle/>
                    <a:p>
                      <a:pPr marL="0" lvl="0" indent="0">
                        <a:lnSpc>
                          <a:spcPct val="107000"/>
                        </a:lnSpc>
                        <a:spcAft>
                          <a:spcPts val="600"/>
                        </a:spcAft>
                        <a:buFont typeface="+mj-lt"/>
                        <a:buNone/>
                        <a:tabLst>
                          <a:tab pos="201295" algn="l"/>
                        </a:tabLst>
                      </a:pPr>
                      <a:r>
                        <a:rPr lang="ru-RU" sz="1000" dirty="0" smtClean="0">
                          <a:effectLst/>
                        </a:rPr>
                        <a:t>2. Динамика </a:t>
                      </a:r>
                      <a:r>
                        <a:rPr lang="ru-RU" sz="1000" dirty="0">
                          <a:effectLst/>
                        </a:rPr>
                        <a:t>показателей финансовой отчетности, рентабельности, доходов, коэффициента эффективности труда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tc>
                <a:tc>
                  <a:txBody>
                    <a:bodyPr/>
                    <a:lstStyle/>
                    <a:p>
                      <a:pPr algn="ctr">
                        <a:lnSpc>
                          <a:spcPct val="107000"/>
                        </a:lnSpc>
                        <a:spcAft>
                          <a:spcPts val="0"/>
                        </a:spcAft>
                      </a:pPr>
                      <a:r>
                        <a:rPr lang="ru-RU" sz="1000">
                          <a:effectLst/>
                        </a:rPr>
                        <a:t>НП СРО "Нац. сообщество строителей "</a:t>
                      </a:r>
                    </a:p>
                    <a:p>
                      <a:pPr algn="ctr">
                        <a:lnSpc>
                          <a:spcPct val="107000"/>
                        </a:lnSpc>
                        <a:spcAft>
                          <a:spcPts val="0"/>
                        </a:spcAft>
                      </a:pPr>
                      <a:r>
                        <a:rPr lang="ru-RU" sz="1000">
                          <a:effectLst/>
                        </a:rPr>
                        <a:t>НП СРО "Краснодарские строители" </a:t>
                      </a:r>
                    </a:p>
                    <a:p>
                      <a:pPr algn="ctr">
                        <a:lnSpc>
                          <a:spcPct val="107000"/>
                        </a:lnSpc>
                        <a:spcAft>
                          <a:spcPts val="0"/>
                        </a:spcAft>
                      </a:pPr>
                      <a:r>
                        <a:rPr lang="ru-RU" sz="1000">
                          <a:effectLst/>
                        </a:rPr>
                        <a:t>НП СРО «Объединение строителей Тульской области»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r h="745521">
                <a:tc>
                  <a:txBody>
                    <a:bodyPr/>
                    <a:lstStyle/>
                    <a:p>
                      <a:pPr marL="0" lvl="0" indent="0">
                        <a:lnSpc>
                          <a:spcPct val="107000"/>
                        </a:lnSpc>
                        <a:spcAft>
                          <a:spcPts val="600"/>
                        </a:spcAft>
                        <a:buFont typeface="+mj-lt"/>
                        <a:buNone/>
                        <a:tabLst>
                          <a:tab pos="201295" algn="l"/>
                        </a:tabLst>
                      </a:pPr>
                      <a:r>
                        <a:rPr lang="ru-RU" sz="1000" dirty="0" smtClean="0">
                          <a:effectLst/>
                        </a:rPr>
                        <a:t>3. Наличие </a:t>
                      </a:r>
                      <a:r>
                        <a:rPr lang="ru-RU" sz="1000" dirty="0">
                          <a:effectLst/>
                        </a:rPr>
                        <a:t>благоприятных условий труда, отсутствие текучести, отсутствие задержек с выплатами зарплат, задержек выплаты заработной платы и расчетов с контрагентами, отсутствие задолженности по заработной плате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tc>
                <a:tc>
                  <a:txBody>
                    <a:bodyPr/>
                    <a:lstStyle/>
                    <a:p>
                      <a:pPr algn="ctr">
                        <a:lnSpc>
                          <a:spcPct val="107000"/>
                        </a:lnSpc>
                        <a:spcAft>
                          <a:spcPts val="0"/>
                        </a:spcAft>
                      </a:pPr>
                      <a:r>
                        <a:rPr lang="ru-RU" sz="1000" dirty="0">
                          <a:effectLst/>
                        </a:rPr>
                        <a:t>НП СРО "Краснодарские строители"</a:t>
                      </a:r>
                    </a:p>
                    <a:p>
                      <a:pPr algn="ctr">
                        <a:lnSpc>
                          <a:spcPct val="107000"/>
                        </a:lnSpc>
                        <a:spcAft>
                          <a:spcPts val="0"/>
                        </a:spcAft>
                      </a:pPr>
                      <a:r>
                        <a:rPr lang="ru-RU" sz="1000" dirty="0">
                          <a:effectLst/>
                        </a:rPr>
                        <a:t>НП "СРО "Региональное объединение строителей Кубани"</a:t>
                      </a:r>
                    </a:p>
                    <a:p>
                      <a:pPr algn="ctr">
                        <a:lnSpc>
                          <a:spcPct val="107000"/>
                        </a:lnSpc>
                        <a:spcAft>
                          <a:spcPts val="0"/>
                        </a:spcAft>
                      </a:pPr>
                      <a:r>
                        <a:rPr lang="ru-RU" sz="1000" dirty="0">
                          <a:effectLst/>
                        </a:rPr>
                        <a:t>НП "Межрегиональная некоммерческая организация строителей "Сибирь"</a:t>
                      </a:r>
                    </a:p>
                    <a:p>
                      <a:pPr algn="ctr">
                        <a:lnSpc>
                          <a:spcPct val="107000"/>
                        </a:lnSpc>
                        <a:spcAft>
                          <a:spcPts val="0"/>
                        </a:spcAft>
                      </a:pPr>
                      <a:r>
                        <a:rPr lang="ru-RU" sz="1000" dirty="0">
                          <a:effectLst/>
                        </a:rPr>
                        <a:t>НП СРО «Объединение строителей Тульской области» </a:t>
                      </a:r>
                      <a:endParaRPr lang="ru-RU" sz="1000" dirty="0" smtClean="0">
                        <a:effectLst/>
                      </a:endParaRPr>
                    </a:p>
                    <a:p>
                      <a:pPr algn="ctr">
                        <a:lnSpc>
                          <a:spcPct val="107000"/>
                        </a:lnSpc>
                        <a:spcAft>
                          <a:spcPts val="0"/>
                        </a:spcAft>
                      </a:pPr>
                      <a:r>
                        <a:rPr lang="ru-RU" sz="1000" dirty="0" smtClean="0">
                          <a:effectLst/>
                        </a:rPr>
                        <a:t>Ассоциация </a:t>
                      </a:r>
                      <a:r>
                        <a:rPr lang="ru-RU" sz="1000" dirty="0">
                          <a:effectLst/>
                        </a:rPr>
                        <a:t>СРО «Большая Волга»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r h="621267">
                <a:tc>
                  <a:txBody>
                    <a:bodyPr/>
                    <a:lstStyle/>
                    <a:p>
                      <a:pPr>
                        <a:lnSpc>
                          <a:spcPct val="107000"/>
                        </a:lnSpc>
                        <a:spcAft>
                          <a:spcPts val="600"/>
                        </a:spcAft>
                      </a:pPr>
                      <a:r>
                        <a:rPr lang="ru-RU" sz="1000">
                          <a:effectLst/>
                        </a:rPr>
                        <a:t>4. Масштабы строительной деятельности и количество регионов присутствия, перечень конкретных объектов, построенных генподрядчиком за 5 последние лет, объем выполненных подрядчиком работ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c>
                  <a:txBody>
                    <a:bodyPr/>
                    <a:lstStyle/>
                    <a:p>
                      <a:pPr algn="ctr">
                        <a:lnSpc>
                          <a:spcPct val="107000"/>
                        </a:lnSpc>
                        <a:spcAft>
                          <a:spcPts val="0"/>
                        </a:spcAft>
                      </a:pPr>
                      <a:r>
                        <a:rPr lang="ru-RU" sz="1000">
                          <a:effectLst/>
                        </a:rPr>
                        <a:t>НП СРО "Нац. сообщество строителей "</a:t>
                      </a:r>
                    </a:p>
                    <a:p>
                      <a:pPr algn="ctr">
                        <a:lnSpc>
                          <a:spcPct val="107000"/>
                        </a:lnSpc>
                        <a:spcAft>
                          <a:spcPts val="0"/>
                        </a:spcAft>
                      </a:pPr>
                      <a:r>
                        <a:rPr lang="ru-RU" sz="1000">
                          <a:effectLst/>
                        </a:rPr>
                        <a:t>НП «СРО «Объединение строителей Приамурья» </a:t>
                      </a:r>
                    </a:p>
                    <a:p>
                      <a:pPr algn="ctr">
                        <a:lnSpc>
                          <a:spcPct val="107000"/>
                        </a:lnSpc>
                        <a:spcAft>
                          <a:spcPts val="0"/>
                        </a:spcAft>
                      </a:pPr>
                      <a:r>
                        <a:rPr lang="ru-RU" sz="1000">
                          <a:effectLst/>
                        </a:rPr>
                        <a:t>СРО НП «Гильдия строителей Республики Марий-Эл»</a:t>
                      </a:r>
                    </a:p>
                    <a:p>
                      <a:pPr algn="ctr">
                        <a:lnSpc>
                          <a:spcPct val="107000"/>
                        </a:lnSpc>
                        <a:spcAft>
                          <a:spcPts val="0"/>
                        </a:spcAft>
                      </a:pPr>
                      <a:r>
                        <a:rPr lang="ru-RU" sz="1000">
                          <a:effectLst/>
                        </a:rPr>
                        <a:t>НП СРО «Объединение строителей Тульской области»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r h="497014">
                <a:tc>
                  <a:txBody>
                    <a:bodyPr/>
                    <a:lstStyle/>
                    <a:p>
                      <a:pPr>
                        <a:lnSpc>
                          <a:spcPct val="107000"/>
                        </a:lnSpc>
                        <a:spcAft>
                          <a:spcPts val="600"/>
                        </a:spcAft>
                      </a:pPr>
                      <a:r>
                        <a:rPr lang="ru-RU" sz="1000">
                          <a:effectLst/>
                        </a:rPr>
                        <a:t>5. Характеристика и перечень объектов, на строительстве которых выполнялись работы, опыт выполнения работ на объектах, на которые заявляется организация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c>
                  <a:txBody>
                    <a:bodyPr/>
                    <a:lstStyle/>
                    <a:p>
                      <a:pPr algn="ctr">
                        <a:lnSpc>
                          <a:spcPct val="107000"/>
                        </a:lnSpc>
                        <a:spcAft>
                          <a:spcPts val="0"/>
                        </a:spcAft>
                      </a:pPr>
                      <a:r>
                        <a:rPr lang="ru-RU" sz="1000">
                          <a:effectLst/>
                        </a:rPr>
                        <a:t>НП "Псковский строительный комплекс" (г. Псков)</a:t>
                      </a:r>
                    </a:p>
                    <a:p>
                      <a:pPr algn="ctr">
                        <a:lnSpc>
                          <a:spcPct val="107000"/>
                        </a:lnSpc>
                        <a:spcAft>
                          <a:spcPts val="0"/>
                        </a:spcAft>
                      </a:pPr>
                      <a:r>
                        <a:rPr lang="ru-RU" sz="1000">
                          <a:effectLst/>
                        </a:rPr>
                        <a:t>СРО НП "Межрегиональный союз строителей"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r h="1739549">
                <a:tc>
                  <a:txBody>
                    <a:bodyPr/>
                    <a:lstStyle/>
                    <a:p>
                      <a:pPr>
                        <a:lnSpc>
                          <a:spcPct val="107000"/>
                        </a:lnSpc>
                        <a:spcAft>
                          <a:spcPts val="600"/>
                        </a:spcAft>
                      </a:pPr>
                      <a:r>
                        <a:rPr lang="ru-RU" sz="1000" dirty="0">
                          <a:effectLst/>
                        </a:rPr>
                        <a:t>6. Квалификация рабочих, соотношение работающих иностранных и российских граждан, повышение профессионального уровня работников, наличие по основному месту работы профильных мастеров и рабочих кадров, количество рабочих, имеющих стаж работы на предприятии генподрядчика (субподрядчика) более 5 лет, стаж работы в компании и практический опыт руководящего звена,  процент сотрудников, имеющих специальное образование по основной деятельности, наличие полного комплекта ИТР, количество рабочих с соответствующим профессиональным обучением, разрядом и стажем</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c>
                  <a:txBody>
                    <a:bodyPr/>
                    <a:lstStyle/>
                    <a:p>
                      <a:pPr algn="ctr">
                        <a:lnSpc>
                          <a:spcPct val="107000"/>
                        </a:lnSpc>
                        <a:spcAft>
                          <a:spcPts val="0"/>
                        </a:spcAft>
                      </a:pPr>
                      <a:r>
                        <a:rPr lang="ru-RU" sz="1000" dirty="0">
                          <a:effectLst/>
                        </a:rPr>
                        <a:t>НП СРО "Межрегиональное инновационное объединение строителей" </a:t>
                      </a:r>
                    </a:p>
                    <a:p>
                      <a:pPr algn="ctr">
                        <a:lnSpc>
                          <a:spcPct val="107000"/>
                        </a:lnSpc>
                        <a:spcAft>
                          <a:spcPts val="0"/>
                        </a:spcAft>
                      </a:pPr>
                      <a:r>
                        <a:rPr lang="ru-RU" sz="1000" dirty="0">
                          <a:effectLst/>
                        </a:rPr>
                        <a:t>Ассоциация СРО "</a:t>
                      </a:r>
                      <a:r>
                        <a:rPr lang="ru-RU" sz="1000" dirty="0" err="1">
                          <a:effectLst/>
                        </a:rPr>
                        <a:t>ОсноваСтрой</a:t>
                      </a:r>
                      <a:r>
                        <a:rPr lang="ru-RU" sz="1000" dirty="0">
                          <a:effectLst/>
                        </a:rPr>
                        <a:t>" </a:t>
                      </a:r>
                    </a:p>
                    <a:p>
                      <a:pPr algn="ctr">
                        <a:lnSpc>
                          <a:spcPct val="107000"/>
                        </a:lnSpc>
                        <a:spcAft>
                          <a:spcPts val="0"/>
                        </a:spcAft>
                      </a:pPr>
                      <a:r>
                        <a:rPr lang="ru-RU" sz="1000" dirty="0">
                          <a:effectLst/>
                        </a:rPr>
                        <a:t>СРО НП "ГЛАВКУЗБАССТРОЙ"</a:t>
                      </a:r>
                    </a:p>
                    <a:p>
                      <a:pPr algn="ctr">
                        <a:lnSpc>
                          <a:spcPct val="107000"/>
                        </a:lnSpc>
                        <a:spcAft>
                          <a:spcPts val="0"/>
                        </a:spcAft>
                      </a:pPr>
                      <a:r>
                        <a:rPr lang="ru-RU" sz="1000" dirty="0">
                          <a:effectLst/>
                        </a:rPr>
                        <a:t>НП "Межрегиональная некоммерческая организация строителей "Сибирь"</a:t>
                      </a:r>
                    </a:p>
                    <a:p>
                      <a:pPr algn="ctr">
                        <a:lnSpc>
                          <a:spcPct val="107000"/>
                        </a:lnSpc>
                        <a:spcAft>
                          <a:spcPts val="0"/>
                        </a:spcAft>
                      </a:pPr>
                      <a:r>
                        <a:rPr lang="ru-RU" sz="1000" dirty="0">
                          <a:effectLst/>
                        </a:rPr>
                        <a:t>НП «СРО «Объединение строителей Приамурья»</a:t>
                      </a:r>
                    </a:p>
                    <a:p>
                      <a:pPr algn="ctr">
                        <a:lnSpc>
                          <a:spcPct val="107000"/>
                        </a:lnSpc>
                        <a:spcAft>
                          <a:spcPts val="0"/>
                        </a:spcAft>
                      </a:pPr>
                      <a:r>
                        <a:rPr lang="ru-RU" sz="1000" dirty="0">
                          <a:effectLst/>
                        </a:rPr>
                        <a:t>СРО РНП «Содружество строителей республики Татарстан»</a:t>
                      </a:r>
                    </a:p>
                    <a:p>
                      <a:pPr algn="ctr">
                        <a:lnSpc>
                          <a:spcPct val="107000"/>
                        </a:lnSpc>
                        <a:spcAft>
                          <a:spcPts val="0"/>
                        </a:spcAft>
                      </a:pPr>
                      <a:r>
                        <a:rPr lang="ru-RU" sz="1000" dirty="0">
                          <a:effectLst/>
                        </a:rPr>
                        <a:t>Ассоциация СРО «Большая Волга»</a:t>
                      </a:r>
                    </a:p>
                    <a:p>
                      <a:pPr algn="ctr">
                        <a:lnSpc>
                          <a:spcPct val="107000"/>
                        </a:lnSpc>
                        <a:spcAft>
                          <a:spcPts val="0"/>
                        </a:spcAft>
                      </a:pPr>
                      <a:r>
                        <a:rPr lang="ru-RU" sz="1000" dirty="0">
                          <a:effectLst/>
                        </a:rPr>
                        <a:t>НП СРО «Союз строителей Республики Башкортостан»</a:t>
                      </a:r>
                    </a:p>
                    <a:p>
                      <a:pPr algn="ctr">
                        <a:lnSpc>
                          <a:spcPct val="107000"/>
                        </a:lnSpc>
                        <a:spcAft>
                          <a:spcPts val="0"/>
                        </a:spcAft>
                      </a:pPr>
                      <a:r>
                        <a:rPr lang="ru-RU" sz="1000" dirty="0">
                          <a:effectLst/>
                        </a:rPr>
                        <a:t>СРО НП «Строительный комплекс Волгоградской области»</a:t>
                      </a:r>
                    </a:p>
                    <a:p>
                      <a:pPr algn="ctr">
                        <a:lnSpc>
                          <a:spcPct val="107000"/>
                        </a:lnSpc>
                        <a:spcAft>
                          <a:spcPts val="0"/>
                        </a:spcAft>
                      </a:pPr>
                      <a:r>
                        <a:rPr lang="ru-RU" sz="1000" dirty="0">
                          <a:effectLst/>
                        </a:rPr>
                        <a:t>СРО НП «Межрегиональный строительный комплекс»</a:t>
                      </a:r>
                    </a:p>
                    <a:p>
                      <a:pPr algn="ctr">
                        <a:lnSpc>
                          <a:spcPct val="107000"/>
                        </a:lnSpc>
                        <a:spcAft>
                          <a:spcPts val="0"/>
                        </a:spcAft>
                      </a:pPr>
                      <a:r>
                        <a:rPr lang="ru-RU" sz="1000" dirty="0">
                          <a:effectLst/>
                        </a:rPr>
                        <a:t>СРО НП "Межрегиональный союз строителей"</a:t>
                      </a:r>
                    </a:p>
                    <a:p>
                      <a:pPr algn="ctr">
                        <a:lnSpc>
                          <a:spcPct val="107000"/>
                        </a:lnSpc>
                        <a:spcAft>
                          <a:spcPts val="0"/>
                        </a:spcAft>
                      </a:pPr>
                      <a:r>
                        <a:rPr lang="ru-RU" sz="1000" dirty="0">
                          <a:effectLst/>
                        </a:rPr>
                        <a:t>НП «СРО Союз строительных компаний Урала и Сибири»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2959" marR="42959" marT="0" marB="0" anchor="ctr"/>
                </a:tc>
              </a:tr>
            </a:tbl>
          </a:graphicData>
        </a:graphic>
      </p:graphicFrame>
    </p:spTree>
    <p:extLst>
      <p:ext uri="{BB962C8B-B14F-4D97-AF65-F5344CB8AC3E}">
        <p14:creationId xmlns:p14="http://schemas.microsoft.com/office/powerpoint/2010/main" val="3302640338"/>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116632"/>
            <a:ext cx="7772400" cy="288032"/>
          </a:xfrm>
        </p:spPr>
        <p:txBody>
          <a:bodyPr>
            <a:noAutofit/>
          </a:bodyPr>
          <a:lstStyle/>
          <a:p>
            <a:r>
              <a:rPr lang="ru-RU" sz="1600" b="1" dirty="0" smtClean="0"/>
              <a:t>Дополнительные критерии, предлагаемые СРО  (лист 2)</a:t>
            </a:r>
            <a:br>
              <a:rPr lang="ru-RU" sz="1600" b="1" dirty="0" smtClean="0"/>
            </a:br>
            <a:endParaRPr lang="ru-RU" sz="1100" i="1" dirty="0"/>
          </a:p>
        </p:txBody>
      </p:sp>
      <p:sp>
        <p:nvSpPr>
          <p:cNvPr id="2" name="Номер слайда 1"/>
          <p:cNvSpPr>
            <a:spLocks noGrp="1"/>
          </p:cNvSpPr>
          <p:nvPr>
            <p:ph type="sldNum" sz="quarter" idx="12"/>
          </p:nvPr>
        </p:nvSpPr>
        <p:spPr/>
        <p:txBody>
          <a:bodyPr/>
          <a:lstStyle/>
          <a:p>
            <a:fld id="{99A035F7-1B4B-43AC-B896-CEF9F2694C57}" type="slidenum">
              <a:rPr lang="ru-RU" smtClean="0"/>
              <a:pPr/>
              <a:t>8</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2477488686"/>
              </p:ext>
            </p:extLst>
          </p:nvPr>
        </p:nvGraphicFramePr>
        <p:xfrm>
          <a:off x="179512" y="352128"/>
          <a:ext cx="8280920" cy="6291947"/>
        </p:xfrm>
        <a:graphic>
          <a:graphicData uri="http://schemas.openxmlformats.org/drawingml/2006/table">
            <a:tbl>
              <a:tblPr firstRow="1" firstCol="1" bandRow="1">
                <a:tableStyleId>{5C22544A-7EE6-4342-B048-85BDC9FD1C3A}</a:tableStyleId>
              </a:tblPr>
              <a:tblGrid>
                <a:gridCol w="4135425"/>
                <a:gridCol w="4145495"/>
              </a:tblGrid>
              <a:tr h="406295">
                <a:tc>
                  <a:txBody>
                    <a:bodyPr/>
                    <a:lstStyle/>
                    <a:p>
                      <a:pPr>
                        <a:lnSpc>
                          <a:spcPct val="107000"/>
                        </a:lnSpc>
                        <a:spcAft>
                          <a:spcPts val="600"/>
                        </a:spcAft>
                      </a:pPr>
                      <a:r>
                        <a:rPr lang="ru-RU" sz="1000" dirty="0">
                          <a:effectLst/>
                        </a:rPr>
                        <a:t>7. Производительность труда рабочих на объектах, средняя заработная плата работников</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800"/>
                        </a:spcAft>
                      </a:pPr>
                      <a:r>
                        <a:rPr lang="ru-RU" sz="1000" b="0" dirty="0">
                          <a:solidFill>
                            <a:schemeClr val="tx1"/>
                          </a:solidFill>
                          <a:effectLst/>
                        </a:rPr>
                        <a:t>НП СРО «Союз строителей Республики Башкортостан»</a:t>
                      </a:r>
                    </a:p>
                    <a:p>
                      <a:pPr algn="ctr">
                        <a:lnSpc>
                          <a:spcPct val="107000"/>
                        </a:lnSpc>
                        <a:spcAft>
                          <a:spcPts val="800"/>
                        </a:spcAft>
                      </a:pPr>
                      <a:r>
                        <a:rPr lang="ru-RU" sz="1000" b="0" dirty="0">
                          <a:solidFill>
                            <a:schemeClr val="tx1"/>
                          </a:solidFill>
                          <a:effectLst/>
                        </a:rPr>
                        <a:t>СРО НП "Объединение строителей Калужской области"</a:t>
                      </a:r>
                      <a:endParaRPr lang="ru-RU"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solidFill>
                      <a:schemeClr val="accent1">
                        <a:lumMod val="20000"/>
                        <a:lumOff val="80000"/>
                      </a:schemeClr>
                    </a:solidFill>
                  </a:tcPr>
                </a:tc>
              </a:tr>
              <a:tr h="623247">
                <a:tc>
                  <a:txBody>
                    <a:bodyPr/>
                    <a:lstStyle/>
                    <a:p>
                      <a:pPr>
                        <a:lnSpc>
                          <a:spcPct val="107000"/>
                        </a:lnSpc>
                        <a:spcAft>
                          <a:spcPts val="600"/>
                        </a:spcAft>
                      </a:pPr>
                      <a:r>
                        <a:rPr lang="ru-RU" sz="1000" dirty="0">
                          <a:effectLst/>
                        </a:rPr>
                        <a:t>8. Исполнение гарантийных обязательств по выполненным работам; Наличие страховых случаев по полисам страхования гражданской ответственности; Страхование объектов на период строительства.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0"/>
                        </a:spcAft>
                      </a:pPr>
                      <a:r>
                        <a:rPr lang="ru-RU" sz="1000" dirty="0">
                          <a:effectLst/>
                        </a:rPr>
                        <a:t>СРО НП "Томские строители" </a:t>
                      </a:r>
                    </a:p>
                    <a:p>
                      <a:pPr algn="ctr">
                        <a:lnSpc>
                          <a:spcPct val="107000"/>
                        </a:lnSpc>
                        <a:spcAft>
                          <a:spcPts val="0"/>
                        </a:spcAft>
                      </a:pPr>
                      <a:r>
                        <a:rPr lang="ru-RU" sz="1000" dirty="0">
                          <a:effectLst/>
                        </a:rPr>
                        <a:t>НП "СРО "Региональное объединение строителей Кубани"</a:t>
                      </a:r>
                    </a:p>
                    <a:p>
                      <a:pPr algn="ctr">
                        <a:lnSpc>
                          <a:spcPct val="107000"/>
                        </a:lnSpc>
                        <a:spcAft>
                          <a:spcPts val="0"/>
                        </a:spcAft>
                      </a:pPr>
                      <a:r>
                        <a:rPr lang="ru-RU" sz="1000" dirty="0">
                          <a:effectLst/>
                        </a:rPr>
                        <a:t>СРО НП «Межрегиональный строительный комплекс»</a:t>
                      </a:r>
                    </a:p>
                    <a:p>
                      <a:pPr algn="ctr">
                        <a:lnSpc>
                          <a:spcPct val="107000"/>
                        </a:lnSpc>
                        <a:spcAft>
                          <a:spcPts val="0"/>
                        </a:spcAft>
                      </a:pPr>
                      <a:r>
                        <a:rPr lang="ru-RU" sz="1000" dirty="0">
                          <a:effectLst/>
                        </a:rPr>
                        <a:t>СРО НП "</a:t>
                      </a:r>
                      <a:r>
                        <a:rPr lang="ru-RU" sz="1000" dirty="0" err="1">
                          <a:effectLst/>
                        </a:rPr>
                        <a:t>Энергострой</a:t>
                      </a:r>
                      <a:r>
                        <a:rPr lang="ru-RU" sz="1000" dirty="0">
                          <a:effectLst/>
                        </a:rPr>
                        <a:t>"</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r h="308126">
                <a:tc>
                  <a:txBody>
                    <a:bodyPr/>
                    <a:lstStyle/>
                    <a:p>
                      <a:pPr>
                        <a:lnSpc>
                          <a:spcPct val="107000"/>
                        </a:lnSpc>
                        <a:spcAft>
                          <a:spcPts val="600"/>
                        </a:spcAft>
                      </a:pPr>
                      <a:r>
                        <a:rPr lang="ru-RU" sz="1000">
                          <a:effectLst/>
                        </a:rPr>
                        <a:t>9. Наличие свидетельства о допуске к определенным видам работ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0"/>
                        </a:spcAft>
                      </a:pPr>
                      <a:r>
                        <a:rPr lang="ru-RU" sz="1000">
                          <a:effectLst/>
                        </a:rPr>
                        <a:t>СРО НП Межрегиональное объединение дорожников "СОЮЗДОРСТРОЙ"</a:t>
                      </a:r>
                    </a:p>
                    <a:p>
                      <a:pPr algn="ctr">
                        <a:lnSpc>
                          <a:spcPct val="107000"/>
                        </a:lnSpc>
                        <a:spcAft>
                          <a:spcPts val="0"/>
                        </a:spcAft>
                      </a:pPr>
                      <a:r>
                        <a:rPr lang="ru-RU" sz="1000">
                          <a:effectLst/>
                        </a:rPr>
                        <a:t>СРО А «Союз строителей Западной Сибири» (г. Барнаул)</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r h="623247">
                <a:tc>
                  <a:txBody>
                    <a:bodyPr/>
                    <a:lstStyle/>
                    <a:p>
                      <a:pPr>
                        <a:lnSpc>
                          <a:spcPct val="107000"/>
                        </a:lnSpc>
                        <a:spcAft>
                          <a:spcPts val="600"/>
                        </a:spcAft>
                      </a:pPr>
                      <a:r>
                        <a:rPr lang="ru-RU" sz="1000">
                          <a:effectLst/>
                        </a:rPr>
                        <a:t>10. Наличие эффективных технологий и их внедрение; применение прогрессивных, инновационных технологий, материалов, конструкций и изделий; применение инновационных технологий и материалов</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0"/>
                        </a:spcAft>
                      </a:pPr>
                      <a:r>
                        <a:rPr lang="ru-RU" sz="1000">
                          <a:effectLst/>
                        </a:rPr>
                        <a:t>СРО НП Межрегиональное объединение дорожников "СОЮЗДОРСТРОЙ"</a:t>
                      </a:r>
                    </a:p>
                    <a:p>
                      <a:pPr algn="ctr">
                        <a:lnSpc>
                          <a:spcPct val="107000"/>
                        </a:lnSpc>
                        <a:spcAft>
                          <a:spcPts val="0"/>
                        </a:spcAft>
                      </a:pPr>
                      <a:r>
                        <a:rPr lang="ru-RU" sz="1000">
                          <a:effectLst/>
                        </a:rPr>
                        <a:t>НП "Межрегиональная некоммерческая организация строителей "Сибирь"</a:t>
                      </a:r>
                    </a:p>
                    <a:p>
                      <a:pPr algn="ctr">
                        <a:lnSpc>
                          <a:spcPct val="107000"/>
                        </a:lnSpc>
                        <a:spcAft>
                          <a:spcPts val="0"/>
                        </a:spcAft>
                      </a:pPr>
                      <a:r>
                        <a:rPr lang="ru-RU" sz="1000">
                          <a:effectLst/>
                        </a:rPr>
                        <a:t>СРО НП «Межрегиональный строительный комплекс»</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r h="623247">
                <a:tc>
                  <a:txBody>
                    <a:bodyPr/>
                    <a:lstStyle/>
                    <a:p>
                      <a:pPr>
                        <a:lnSpc>
                          <a:spcPct val="107000"/>
                        </a:lnSpc>
                        <a:spcAft>
                          <a:spcPts val="600"/>
                        </a:spcAft>
                      </a:pPr>
                      <a:r>
                        <a:rPr lang="ru-RU" sz="1000">
                          <a:effectLst/>
                        </a:rPr>
                        <a:t>11. Качество услуг и выполненных работ, соотношение цены и качества; Контроль и оценка качества, регистрация данных о качестве; Планирование и управление качеством; Наличие сертификатов соответствия стандартам качества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b"/>
                </a:tc>
                <a:tc>
                  <a:txBody>
                    <a:bodyPr/>
                    <a:lstStyle/>
                    <a:p>
                      <a:pPr algn="ctr">
                        <a:lnSpc>
                          <a:spcPct val="107000"/>
                        </a:lnSpc>
                        <a:spcAft>
                          <a:spcPts val="0"/>
                        </a:spcAft>
                      </a:pPr>
                      <a:r>
                        <a:rPr lang="ru-RU" sz="1000" dirty="0">
                          <a:effectLst/>
                        </a:rPr>
                        <a:t>НП СРО "Краснодарские строители"</a:t>
                      </a:r>
                    </a:p>
                    <a:p>
                      <a:pPr algn="ctr">
                        <a:lnSpc>
                          <a:spcPct val="107000"/>
                        </a:lnSpc>
                        <a:spcAft>
                          <a:spcPts val="0"/>
                        </a:spcAft>
                      </a:pPr>
                      <a:r>
                        <a:rPr lang="ru-RU" sz="1000" dirty="0">
                          <a:effectLst/>
                        </a:rPr>
                        <a:t>СРО РНП «Содружество строителей республики Татарстан»</a:t>
                      </a:r>
                    </a:p>
                    <a:p>
                      <a:pPr algn="ctr">
                        <a:lnSpc>
                          <a:spcPct val="107000"/>
                        </a:lnSpc>
                        <a:spcAft>
                          <a:spcPts val="0"/>
                        </a:spcAft>
                      </a:pPr>
                      <a:r>
                        <a:rPr lang="ru-RU" sz="1000" dirty="0">
                          <a:effectLst/>
                        </a:rPr>
                        <a:t>НП "Межрегиональная некоммерческая организация строителей "Сибирь"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tc>
              </a:tr>
              <a:tr h="1568610">
                <a:tc>
                  <a:txBody>
                    <a:bodyPr/>
                    <a:lstStyle/>
                    <a:p>
                      <a:pPr>
                        <a:lnSpc>
                          <a:spcPct val="107000"/>
                        </a:lnSpc>
                        <a:spcAft>
                          <a:spcPts val="600"/>
                        </a:spcAft>
                      </a:pPr>
                      <a:r>
                        <a:rPr lang="ru-RU" sz="1000">
                          <a:effectLst/>
                        </a:rPr>
                        <a:t>12. Наличие рекламаций от Заказчика; Наличие судебных актов не в пользу (в пользу) подрядчика по качеству работ; Наличие исполнительных производств на значительную сумму в отношении подрядчика (как должника); Процент выигранных судебных дел в области финансово-хозяйственной деятельности в текущем году и за предшествующие три года; Наличие на объектах предприятия выплат по страховым случаям; Предприятие/учредители попадали в поле зрения правоохранительных органов в текущем году и за предшествующие 3 года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0"/>
                        </a:spcAft>
                      </a:pPr>
                      <a:r>
                        <a:rPr lang="ru-RU" sz="1000" dirty="0">
                          <a:effectLst/>
                        </a:rPr>
                        <a:t>СОЮЗ "Международная гильдия транспортных строителей"</a:t>
                      </a:r>
                    </a:p>
                    <a:p>
                      <a:pPr algn="ctr">
                        <a:lnSpc>
                          <a:spcPct val="107000"/>
                        </a:lnSpc>
                        <a:spcAft>
                          <a:spcPts val="0"/>
                        </a:spcAft>
                      </a:pPr>
                      <a:r>
                        <a:rPr lang="ru-RU" sz="1000" dirty="0">
                          <a:effectLst/>
                        </a:rPr>
                        <a:t>НП СРО «Объединение строителей Астраханской области»</a:t>
                      </a:r>
                    </a:p>
                    <a:p>
                      <a:pPr algn="ctr">
                        <a:lnSpc>
                          <a:spcPct val="107000"/>
                        </a:lnSpc>
                        <a:spcAft>
                          <a:spcPts val="0"/>
                        </a:spcAft>
                      </a:pPr>
                      <a:r>
                        <a:rPr lang="ru-RU" sz="1000" dirty="0">
                          <a:effectLst/>
                        </a:rPr>
                        <a:t>НП СРО "Проекты Сибири"</a:t>
                      </a:r>
                    </a:p>
                    <a:p>
                      <a:pPr algn="ctr">
                        <a:lnSpc>
                          <a:spcPct val="107000"/>
                        </a:lnSpc>
                        <a:spcAft>
                          <a:spcPts val="0"/>
                        </a:spcAft>
                      </a:pPr>
                      <a:r>
                        <a:rPr lang="ru-RU" sz="1000" dirty="0">
                          <a:effectLst/>
                        </a:rPr>
                        <a:t>СРО НП "</a:t>
                      </a:r>
                      <a:r>
                        <a:rPr lang="ru-RU" sz="1000" dirty="0" err="1">
                          <a:effectLst/>
                        </a:rPr>
                        <a:t>Энергострой</a:t>
                      </a:r>
                      <a:r>
                        <a:rPr lang="ru-RU" sz="1000" dirty="0">
                          <a:effectLst/>
                        </a:rPr>
                        <a:t>"</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r h="1411050">
                <a:tc>
                  <a:txBody>
                    <a:bodyPr/>
                    <a:lstStyle/>
                    <a:p>
                      <a:pPr>
                        <a:lnSpc>
                          <a:spcPct val="107000"/>
                        </a:lnSpc>
                        <a:spcAft>
                          <a:spcPts val="600"/>
                        </a:spcAft>
                      </a:pPr>
                      <a:r>
                        <a:rPr lang="ru-RU" sz="1000" dirty="0">
                          <a:effectLst/>
                        </a:rPr>
                        <a:t>13. Наличие отрицательных результатов проверок СРО соответствия требованиям; Задолженность по членским взносам; Оплата членских взносов СРО; Наличие платежей установленных взносов; Участие в собраниях, совещаниях и др. мероприятиях; Соответствие предоставленных сведений от члена партнерства; Соблюдение условий членства в СРО, наличие (отсутствие) замечаний СРО; Отсутствие примененных мер дисциплинарного воздействия со стороны СРО; Своевременность оплаты членских взносов в СРО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0"/>
                        </a:spcAft>
                      </a:pPr>
                      <a:r>
                        <a:rPr lang="ru-RU" sz="1000">
                          <a:effectLst/>
                        </a:rPr>
                        <a:t>НП "СРО "Региональное объединение строителей Кубани"</a:t>
                      </a:r>
                    </a:p>
                    <a:p>
                      <a:pPr algn="ctr">
                        <a:lnSpc>
                          <a:spcPct val="107000"/>
                        </a:lnSpc>
                        <a:spcAft>
                          <a:spcPts val="0"/>
                        </a:spcAft>
                      </a:pPr>
                      <a:r>
                        <a:rPr lang="ru-RU" sz="1000">
                          <a:effectLst/>
                        </a:rPr>
                        <a:t>НП СРО «Объединение строителей Тульской области»</a:t>
                      </a:r>
                    </a:p>
                    <a:p>
                      <a:pPr algn="ctr">
                        <a:lnSpc>
                          <a:spcPct val="107000"/>
                        </a:lnSpc>
                        <a:spcAft>
                          <a:spcPts val="0"/>
                        </a:spcAft>
                      </a:pPr>
                      <a:r>
                        <a:rPr lang="ru-RU" sz="1000">
                          <a:effectLst/>
                        </a:rPr>
                        <a:t>Ассоциация СРО "Объединение строителей Приокского региона"  </a:t>
                      </a:r>
                    </a:p>
                    <a:p>
                      <a:pPr algn="ctr">
                        <a:lnSpc>
                          <a:spcPct val="107000"/>
                        </a:lnSpc>
                        <a:spcAft>
                          <a:spcPts val="0"/>
                        </a:spcAft>
                      </a:pPr>
                      <a:r>
                        <a:rPr lang="ru-RU" sz="1000">
                          <a:effectLst/>
                        </a:rPr>
                        <a:t> СРО РНП «Содружество строителей республики Татарстан»</a:t>
                      </a:r>
                    </a:p>
                    <a:p>
                      <a:pPr algn="ctr">
                        <a:lnSpc>
                          <a:spcPct val="107000"/>
                        </a:lnSpc>
                        <a:spcAft>
                          <a:spcPts val="0"/>
                        </a:spcAft>
                      </a:pPr>
                      <a:r>
                        <a:rPr lang="ru-RU" sz="1000">
                          <a:effectLst/>
                        </a:rPr>
                        <a:t>НП «СРО Союз строительных компаний Урала и Сибири»</a:t>
                      </a:r>
                    </a:p>
                    <a:p>
                      <a:pPr algn="ctr">
                        <a:lnSpc>
                          <a:spcPct val="107000"/>
                        </a:lnSpc>
                        <a:spcAft>
                          <a:spcPts val="0"/>
                        </a:spcAft>
                      </a:pPr>
                      <a:r>
                        <a:rPr lang="ru-RU" sz="1000">
                          <a:effectLst/>
                        </a:rPr>
                        <a:t>СРО НП «Строительное региональное объединение» (г. Краснодар)» </a:t>
                      </a:r>
                    </a:p>
                    <a:p>
                      <a:pPr algn="ctr">
                        <a:lnSpc>
                          <a:spcPct val="107000"/>
                        </a:lnSpc>
                        <a:spcAft>
                          <a:spcPts val="0"/>
                        </a:spcAft>
                      </a:pPr>
                      <a:r>
                        <a:rPr lang="ru-RU" sz="1000">
                          <a:effectLst/>
                        </a:rPr>
                        <a:t>СРО НП «Межрегиональный строительный комплекс»</a:t>
                      </a:r>
                    </a:p>
                    <a:p>
                      <a:pPr algn="ctr">
                        <a:lnSpc>
                          <a:spcPct val="107000"/>
                        </a:lnSpc>
                        <a:spcAft>
                          <a:spcPts val="0"/>
                        </a:spcAft>
                      </a:pPr>
                      <a:r>
                        <a:rPr lang="ru-RU" sz="1000">
                          <a:effectLst/>
                        </a:rPr>
                        <a:t>СРО НП "Энергострой"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r h="308126">
                <a:tc>
                  <a:txBody>
                    <a:bodyPr/>
                    <a:lstStyle/>
                    <a:p>
                      <a:pPr>
                        <a:lnSpc>
                          <a:spcPct val="107000"/>
                        </a:lnSpc>
                        <a:spcAft>
                          <a:spcPts val="600"/>
                        </a:spcAft>
                      </a:pPr>
                      <a:r>
                        <a:rPr lang="ru-RU" sz="1000" dirty="0">
                          <a:effectLst/>
                        </a:rPr>
                        <a:t>14. Участие в программах государственно-частного партнерства (% от общего объема СМР)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800"/>
                        </a:spcAft>
                      </a:pPr>
                      <a:r>
                        <a:rPr lang="ru-RU" sz="1000">
                          <a:effectLst/>
                        </a:rPr>
                        <a:t>НП "СРО "Региональное объединение строителей Кубани"-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r h="308126">
                <a:tc>
                  <a:txBody>
                    <a:bodyPr/>
                    <a:lstStyle/>
                    <a:p>
                      <a:pPr>
                        <a:lnSpc>
                          <a:spcPct val="107000"/>
                        </a:lnSpc>
                        <a:spcAft>
                          <a:spcPts val="600"/>
                        </a:spcAft>
                      </a:pPr>
                      <a:r>
                        <a:rPr lang="ru-RU" sz="1000" dirty="0">
                          <a:effectLst/>
                        </a:rPr>
                        <a:t>15. Внедрение технических стандартов; Применение стандартов СТО НОСТРОЙ в СРО членом, которой является организация</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c>
                  <a:txBody>
                    <a:bodyPr/>
                    <a:lstStyle/>
                    <a:p>
                      <a:pPr algn="ctr">
                        <a:lnSpc>
                          <a:spcPct val="107000"/>
                        </a:lnSpc>
                        <a:spcAft>
                          <a:spcPts val="0"/>
                        </a:spcAft>
                      </a:pPr>
                      <a:r>
                        <a:rPr lang="ru-RU" sz="1000" dirty="0">
                          <a:effectLst/>
                        </a:rPr>
                        <a:t>НП СРО "</a:t>
                      </a:r>
                      <a:r>
                        <a:rPr lang="ru-RU" sz="1000" dirty="0" err="1">
                          <a:effectLst/>
                        </a:rPr>
                        <a:t>БашстройТЭК</a:t>
                      </a:r>
                      <a:r>
                        <a:rPr lang="ru-RU" sz="1000" dirty="0">
                          <a:effectLst/>
                        </a:rPr>
                        <a:t>"</a:t>
                      </a:r>
                    </a:p>
                    <a:p>
                      <a:pPr algn="ctr">
                        <a:lnSpc>
                          <a:spcPct val="107000"/>
                        </a:lnSpc>
                        <a:spcAft>
                          <a:spcPts val="0"/>
                        </a:spcAft>
                      </a:pPr>
                      <a:r>
                        <a:rPr lang="ru-RU" sz="1000" dirty="0">
                          <a:effectLst/>
                        </a:rPr>
                        <a:t>Союз строителей СРО «</a:t>
                      </a:r>
                      <a:r>
                        <a:rPr lang="ru-RU" sz="1000" dirty="0" err="1">
                          <a:effectLst/>
                        </a:rPr>
                        <a:t>Дальмонтажстрой</a:t>
                      </a:r>
                      <a:r>
                        <a:rPr lang="ru-RU" sz="1000" dirty="0">
                          <a:effectLst/>
                        </a:rPr>
                        <a:t>»</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20" marR="38420" marT="0" marB="0" anchor="ctr"/>
                </a:tc>
              </a:tr>
            </a:tbl>
          </a:graphicData>
        </a:graphic>
      </p:graphicFrame>
    </p:spTree>
    <p:extLst>
      <p:ext uri="{BB962C8B-B14F-4D97-AF65-F5344CB8AC3E}">
        <p14:creationId xmlns:p14="http://schemas.microsoft.com/office/powerpoint/2010/main" val="3128288684"/>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18020"/>
            <a:ext cx="7772400" cy="386644"/>
          </a:xfrm>
        </p:spPr>
        <p:txBody>
          <a:bodyPr>
            <a:noAutofit/>
          </a:bodyPr>
          <a:lstStyle/>
          <a:p>
            <a:r>
              <a:rPr lang="ru-RU" sz="1600" b="1" dirty="0" smtClean="0"/>
              <a:t>Дополнительные критерии, предлагаемые СРО  (лист 3)</a:t>
            </a:r>
            <a:br>
              <a:rPr lang="ru-RU" sz="1600" b="1" dirty="0" smtClean="0"/>
            </a:br>
            <a:endParaRPr lang="ru-RU" sz="1100" i="1" dirty="0"/>
          </a:p>
        </p:txBody>
      </p:sp>
      <p:sp>
        <p:nvSpPr>
          <p:cNvPr id="2" name="Номер слайда 1"/>
          <p:cNvSpPr>
            <a:spLocks noGrp="1"/>
          </p:cNvSpPr>
          <p:nvPr>
            <p:ph type="sldNum" sz="quarter" idx="12"/>
          </p:nvPr>
        </p:nvSpPr>
        <p:spPr/>
        <p:txBody>
          <a:bodyPr/>
          <a:lstStyle/>
          <a:p>
            <a:fld id="{99A035F7-1B4B-43AC-B896-CEF9F2694C57}" type="slidenum">
              <a:rPr lang="ru-RU" smtClean="0"/>
              <a:pPr/>
              <a:t>9</a:t>
            </a:fld>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3741962431"/>
              </p:ext>
            </p:extLst>
          </p:nvPr>
        </p:nvGraphicFramePr>
        <p:xfrm>
          <a:off x="251520" y="404666"/>
          <a:ext cx="8712968" cy="5938074"/>
        </p:xfrm>
        <a:graphic>
          <a:graphicData uri="http://schemas.openxmlformats.org/drawingml/2006/table">
            <a:tbl>
              <a:tblPr firstRow="1" firstCol="1" bandRow="1">
                <a:tableStyleId>{5C22544A-7EE6-4342-B048-85BDC9FD1C3A}</a:tableStyleId>
              </a:tblPr>
              <a:tblGrid>
                <a:gridCol w="4464496"/>
                <a:gridCol w="4248472"/>
              </a:tblGrid>
              <a:tr h="423190">
                <a:tc>
                  <a:txBody>
                    <a:bodyPr/>
                    <a:lstStyle/>
                    <a:p>
                      <a:pPr>
                        <a:lnSpc>
                          <a:spcPct val="107000"/>
                        </a:lnSpc>
                        <a:spcAft>
                          <a:spcPts val="600"/>
                        </a:spcAft>
                      </a:pPr>
                      <a:r>
                        <a:rPr lang="ru-RU" sz="1000" dirty="0">
                          <a:effectLst/>
                        </a:rPr>
                        <a:t>16. Объем незавершенного строительства за предыдущий год; Количество одновременных сооружаемых объектов</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0"/>
                        </a:spcAft>
                      </a:pPr>
                      <a:r>
                        <a:rPr lang="ru-RU" sz="1000" b="0" dirty="0">
                          <a:solidFill>
                            <a:schemeClr val="tx1"/>
                          </a:solidFill>
                          <a:effectLst/>
                        </a:rPr>
                        <a:t>Ассоциация СРО "Объединение строителей </a:t>
                      </a:r>
                      <a:r>
                        <a:rPr lang="ru-RU" sz="1000" b="0" dirty="0" err="1">
                          <a:solidFill>
                            <a:schemeClr val="tx1"/>
                          </a:solidFill>
                          <a:effectLst/>
                        </a:rPr>
                        <a:t>Приокского</a:t>
                      </a:r>
                      <a:r>
                        <a:rPr lang="ru-RU" sz="1000" b="0" dirty="0">
                          <a:solidFill>
                            <a:schemeClr val="tx1"/>
                          </a:solidFill>
                          <a:effectLst/>
                        </a:rPr>
                        <a:t> региона"</a:t>
                      </a:r>
                    </a:p>
                    <a:p>
                      <a:pPr algn="ctr">
                        <a:lnSpc>
                          <a:spcPct val="107000"/>
                        </a:lnSpc>
                        <a:spcAft>
                          <a:spcPts val="0"/>
                        </a:spcAft>
                      </a:pPr>
                      <a:r>
                        <a:rPr lang="ru-RU" sz="1000" b="0" dirty="0">
                          <a:solidFill>
                            <a:schemeClr val="tx1"/>
                          </a:solidFill>
                          <a:effectLst/>
                        </a:rPr>
                        <a:t>НП СРО «Союз строителей Республики Башкортостан»</a:t>
                      </a:r>
                      <a:endParaRPr lang="ru-RU"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solidFill>
                      <a:schemeClr val="accent1">
                        <a:lumMod val="20000"/>
                        <a:lumOff val="80000"/>
                      </a:schemeClr>
                    </a:solidFill>
                  </a:tcPr>
                </a:tc>
              </a:tr>
              <a:tr h="990126">
                <a:tc>
                  <a:txBody>
                    <a:bodyPr/>
                    <a:lstStyle/>
                    <a:p>
                      <a:pPr>
                        <a:lnSpc>
                          <a:spcPct val="107000"/>
                        </a:lnSpc>
                        <a:spcAft>
                          <a:spcPts val="600"/>
                        </a:spcAft>
                      </a:pPr>
                      <a:r>
                        <a:rPr lang="ru-RU" sz="1000">
                          <a:effectLst/>
                        </a:rPr>
                        <a:t>17. Наличие сайта, рекламы продукции и услуг; Количество открытой информации, относящейся к производственной деятельности на сайте организации; Информация о структуре организации на сайте организации; Наличие информации в открытом доступе; Открытая горячая линия по строящимся объектам на сайте</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0"/>
                        </a:spcAft>
                      </a:pPr>
                      <a:r>
                        <a:rPr lang="ru-RU" sz="1000">
                          <a:effectLst/>
                        </a:rPr>
                        <a:t>Ассоциация СРО "Объединение строителей Приокского региона"</a:t>
                      </a:r>
                    </a:p>
                    <a:p>
                      <a:pPr algn="ctr">
                        <a:lnSpc>
                          <a:spcPct val="107000"/>
                        </a:lnSpc>
                        <a:spcAft>
                          <a:spcPts val="0"/>
                        </a:spcAft>
                      </a:pPr>
                      <a:r>
                        <a:rPr lang="ru-RU" sz="1000">
                          <a:effectLst/>
                        </a:rPr>
                        <a:t>СРО Ассоциация "Союз проектировщиков ТЭК"</a:t>
                      </a:r>
                    </a:p>
                    <a:p>
                      <a:pPr algn="ctr">
                        <a:lnSpc>
                          <a:spcPct val="107000"/>
                        </a:lnSpc>
                        <a:spcAft>
                          <a:spcPts val="0"/>
                        </a:spcAft>
                      </a:pPr>
                      <a:r>
                        <a:rPr lang="ru-RU" sz="1000">
                          <a:effectLst/>
                        </a:rPr>
                        <a:t>НП «СРО Союз строительных компаний Урала и Сибири»</a:t>
                      </a:r>
                    </a:p>
                    <a:p>
                      <a:pPr algn="ctr">
                        <a:lnSpc>
                          <a:spcPct val="107000"/>
                        </a:lnSpc>
                        <a:spcAft>
                          <a:spcPts val="0"/>
                        </a:spcAft>
                      </a:pPr>
                      <a:r>
                        <a:rPr lang="ru-RU" sz="1000">
                          <a:effectLst/>
                        </a:rPr>
                        <a:t>СРО Ассоциация "Союз проектировщиков ТЭК"</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r>
              <a:tr h="1274806">
                <a:tc>
                  <a:txBody>
                    <a:bodyPr/>
                    <a:lstStyle/>
                    <a:p>
                      <a:pPr>
                        <a:lnSpc>
                          <a:spcPct val="107000"/>
                        </a:lnSpc>
                        <a:spcAft>
                          <a:spcPts val="600"/>
                        </a:spcAft>
                      </a:pPr>
                      <a:r>
                        <a:rPr lang="ru-RU" sz="1000" dirty="0">
                          <a:effectLst/>
                        </a:rPr>
                        <a:t>18. Общий объем налоговых платежей, выплаченных конкретным генподрядчиком (субподрядчиком) за 5 последних лет; Задолженность по налогам в разные уровни бюджета; Дебиторская задолженность; Кредиторская задолженность; Представление бухгалтерской отчётности; Исполнение налоговых обязательств; Наличие (отсутствие) просроченной задолженности по налоговым платежам</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0"/>
                        </a:spcAft>
                      </a:pPr>
                      <a:r>
                        <a:rPr lang="ru-RU" sz="1000" dirty="0">
                          <a:effectLst/>
                        </a:rPr>
                        <a:t>НП «СРО «Объединение строителей Приамурья» </a:t>
                      </a:r>
                    </a:p>
                    <a:p>
                      <a:pPr algn="ctr">
                        <a:lnSpc>
                          <a:spcPct val="107000"/>
                        </a:lnSpc>
                        <a:spcAft>
                          <a:spcPts val="0"/>
                        </a:spcAft>
                      </a:pPr>
                      <a:r>
                        <a:rPr lang="ru-RU" sz="1000" dirty="0">
                          <a:effectLst/>
                        </a:rPr>
                        <a:t>НП СРО «Объединение строителей Тульской области»</a:t>
                      </a:r>
                    </a:p>
                    <a:p>
                      <a:pPr algn="ctr">
                        <a:lnSpc>
                          <a:spcPct val="107000"/>
                        </a:lnSpc>
                        <a:spcAft>
                          <a:spcPts val="0"/>
                        </a:spcAft>
                      </a:pPr>
                      <a:r>
                        <a:rPr lang="ru-RU" sz="1000" dirty="0">
                          <a:effectLst/>
                        </a:rPr>
                        <a:t>НП СРО «Объединение строителей Тульской области»</a:t>
                      </a:r>
                    </a:p>
                    <a:p>
                      <a:pPr algn="ctr">
                        <a:lnSpc>
                          <a:spcPct val="107000"/>
                        </a:lnSpc>
                        <a:spcAft>
                          <a:spcPts val="0"/>
                        </a:spcAft>
                      </a:pPr>
                      <a:r>
                        <a:rPr lang="ru-RU" sz="1000" dirty="0">
                          <a:effectLst/>
                        </a:rPr>
                        <a:t>СРО РНП «Содружество строителей республики Татарстан»</a:t>
                      </a:r>
                    </a:p>
                    <a:p>
                      <a:pPr algn="ctr">
                        <a:lnSpc>
                          <a:spcPct val="107000"/>
                        </a:lnSpc>
                        <a:spcAft>
                          <a:spcPts val="0"/>
                        </a:spcAft>
                      </a:pPr>
                      <a:r>
                        <a:rPr lang="ru-RU" sz="1000" dirty="0">
                          <a:effectLst/>
                        </a:rPr>
                        <a:t>СРО НП "Объединение строителей Калужской области" СРО НП «Межрегиональный строительный комплекс»</a:t>
                      </a:r>
                    </a:p>
                    <a:p>
                      <a:pPr algn="ctr">
                        <a:lnSpc>
                          <a:spcPct val="107000"/>
                        </a:lnSpc>
                        <a:spcAft>
                          <a:spcPts val="0"/>
                        </a:spcAft>
                      </a:pPr>
                      <a:r>
                        <a:rPr lang="ru-RU" sz="1000" dirty="0">
                          <a:effectLst/>
                        </a:rPr>
                        <a:t>СРО НП "</a:t>
                      </a:r>
                      <a:r>
                        <a:rPr lang="ru-RU" sz="1000" dirty="0" err="1">
                          <a:effectLst/>
                        </a:rPr>
                        <a:t>Энергострой</a:t>
                      </a:r>
                      <a:r>
                        <a:rPr lang="ru-RU" sz="1000" dirty="0">
                          <a:effectLst/>
                        </a:rPr>
                        <a:t>"</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r>
              <a:tr h="564253">
                <a:tc>
                  <a:txBody>
                    <a:bodyPr/>
                    <a:lstStyle/>
                    <a:p>
                      <a:pPr>
                        <a:lnSpc>
                          <a:spcPct val="107000"/>
                        </a:lnSpc>
                        <a:spcAft>
                          <a:spcPts val="600"/>
                        </a:spcAft>
                      </a:pPr>
                      <a:r>
                        <a:rPr lang="ru-RU" sz="1000">
                          <a:effectLst/>
                        </a:rPr>
                        <a:t>19. Обеспеченность оборотными средствами; Возможность у предприятия начать работы без авансирования, используя собственные оборотные средства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0"/>
                        </a:spcAft>
                      </a:pPr>
                      <a:r>
                        <a:rPr lang="ru-RU" sz="1000">
                          <a:effectLst/>
                        </a:rPr>
                        <a:t>НП СРО «Союз строителей Республики Башкортостан»</a:t>
                      </a:r>
                    </a:p>
                    <a:p>
                      <a:pPr algn="ctr">
                        <a:lnSpc>
                          <a:spcPct val="107000"/>
                        </a:lnSpc>
                        <a:spcAft>
                          <a:spcPts val="0"/>
                        </a:spcAft>
                      </a:pPr>
                      <a:r>
                        <a:rPr lang="ru-RU" sz="1000">
                          <a:effectLst/>
                        </a:rPr>
                        <a:t>СРО НП "Межрегиональный союз строителей"</a:t>
                      </a:r>
                    </a:p>
                    <a:p>
                      <a:pPr algn="ctr">
                        <a:lnSpc>
                          <a:spcPct val="107000"/>
                        </a:lnSpc>
                        <a:spcAft>
                          <a:spcPts val="0"/>
                        </a:spcAft>
                      </a:pPr>
                      <a:r>
                        <a:rPr lang="ru-RU" sz="1000">
                          <a:effectLst/>
                        </a:rPr>
                        <a:t>СРО НП "Энергострой"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r>
              <a:tr h="1132466">
                <a:tc>
                  <a:txBody>
                    <a:bodyPr/>
                    <a:lstStyle/>
                    <a:p>
                      <a:pPr>
                        <a:lnSpc>
                          <a:spcPct val="107000"/>
                        </a:lnSpc>
                        <a:spcAft>
                          <a:spcPts val="600"/>
                        </a:spcAft>
                      </a:pPr>
                      <a:r>
                        <a:rPr lang="ru-RU" sz="1000">
                          <a:effectLst/>
                        </a:rPr>
                        <a:t>20. Охрана труда: проведение инструктажей по охране труда; обучение работников рабочих профессий; контроль (проверка) состояния охраны труда; обеспеченность спецодеждой, средствами коллективной и индивидуальной защиты; аттестация рабочих мест; медицинское освидетельствование работников; несчастные случаи на производстве</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800"/>
                        </a:spcAft>
                      </a:pPr>
                      <a:r>
                        <a:rPr lang="ru-RU" sz="1000">
                          <a:effectLst/>
                        </a:rPr>
                        <a:t>НП СРО «Объединение строителей Тульской области»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r>
              <a:tr h="990126">
                <a:tc>
                  <a:txBody>
                    <a:bodyPr/>
                    <a:lstStyle/>
                    <a:p>
                      <a:pPr>
                        <a:lnSpc>
                          <a:spcPct val="107000"/>
                        </a:lnSpc>
                        <a:spcAft>
                          <a:spcPts val="600"/>
                        </a:spcAft>
                      </a:pPr>
                      <a:r>
                        <a:rPr lang="ru-RU" sz="1000">
                          <a:effectLst/>
                        </a:rPr>
                        <a:t>21. Этика в отношении с внешними партнерами; образ, созданный поведением на рынке, проводимой рекламной политикой, отношениями внутри организации; социальная ответственность, т.е. роль организации в социально- экономической жизни города, региона и т.д.</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800"/>
                        </a:spcAft>
                      </a:pPr>
                      <a:r>
                        <a:rPr lang="ru-RU" sz="1000">
                          <a:effectLst/>
                        </a:rPr>
                        <a:t>Ассоциация "СРО "Строительный комплекс Вологодчины"</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r>
              <a:tr h="563107">
                <a:tc>
                  <a:txBody>
                    <a:bodyPr/>
                    <a:lstStyle/>
                    <a:p>
                      <a:pPr>
                        <a:lnSpc>
                          <a:spcPct val="107000"/>
                        </a:lnSpc>
                        <a:spcAft>
                          <a:spcPts val="600"/>
                        </a:spcAft>
                      </a:pPr>
                      <a:r>
                        <a:rPr lang="ru-RU" sz="1000">
                          <a:effectLst/>
                        </a:rPr>
                        <a:t>22. Возможность выполнения работ без привлечения подрядчиков; Процент работ организацией выполненных собственными силами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c>
                  <a:txBody>
                    <a:bodyPr/>
                    <a:lstStyle/>
                    <a:p>
                      <a:pPr algn="ctr">
                        <a:lnSpc>
                          <a:spcPct val="107000"/>
                        </a:lnSpc>
                        <a:spcAft>
                          <a:spcPts val="0"/>
                        </a:spcAft>
                      </a:pPr>
                      <a:r>
                        <a:rPr lang="ru-RU" sz="1000" dirty="0">
                          <a:effectLst/>
                        </a:rPr>
                        <a:t>НП "Межрегиональная некоммерческая организация строителей "Сибирь" </a:t>
                      </a:r>
                    </a:p>
                    <a:p>
                      <a:pPr algn="ctr">
                        <a:lnSpc>
                          <a:spcPct val="107000"/>
                        </a:lnSpc>
                        <a:spcAft>
                          <a:spcPts val="0"/>
                        </a:spcAft>
                      </a:pPr>
                      <a:r>
                        <a:rPr lang="ru-RU" sz="1000" dirty="0">
                          <a:effectLst/>
                        </a:rPr>
                        <a:t>СРО А «Союз строителей Западной Сибири» (г. Барнаул)</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586" marR="47586" marT="0" marB="0" anchor="ctr"/>
                </a:tc>
              </a:tr>
            </a:tbl>
          </a:graphicData>
        </a:graphic>
      </p:graphicFrame>
    </p:spTree>
    <p:extLst>
      <p:ext uri="{BB962C8B-B14F-4D97-AF65-F5344CB8AC3E}">
        <p14:creationId xmlns:p14="http://schemas.microsoft.com/office/powerpoint/2010/main" val="3866042333"/>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8657</TotalTime>
  <Words>3093</Words>
  <Application>Microsoft Office PowerPoint</Application>
  <PresentationFormat>Экран (4:3)</PresentationFormat>
  <Paragraphs>376</Paragraphs>
  <Slides>14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Times New Roman</vt:lpstr>
      <vt:lpstr>Wingdings</vt:lpstr>
      <vt:lpstr>Тема Office</vt:lpstr>
      <vt:lpstr>АНАЛИТИЧЕСКИЙ ОТЧЕТ:  «О критериях оценки деловой репутации, надежности  и качества строительных организаций»  (по результатам анкетного опроса саморегулируемых организаций)</vt:lpstr>
      <vt:lpstr>СОДЕРЖАНИЕ</vt:lpstr>
      <vt:lpstr>Предисловие</vt:lpstr>
      <vt:lpstr>Репрезентативность результатов анкетного опроса</vt:lpstr>
      <vt:lpstr>Сводка результатов опроса</vt:lpstr>
      <vt:lpstr>Презентация PowerPoint</vt:lpstr>
      <vt:lpstr>Дополнительные критерии, предлагаемые СРО (лист 1) </vt:lpstr>
      <vt:lpstr>Дополнительные критерии, предлагаемые СРО  (лист 2) </vt:lpstr>
      <vt:lpstr>Дополнительные критерии, предлагаемые СРО  (лист 3) </vt:lpstr>
      <vt:lpstr>Дополнительные критерии, предлагаемые СРО  (лист 4) </vt:lpstr>
      <vt:lpstr>Общие выводы</vt:lpstr>
      <vt:lpstr>Общие выводы - продолжение</vt:lpstr>
      <vt:lpstr>Общие выводы - продолжение</vt:lpstr>
      <vt:lpstr>Общие выводы - окончание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Система добровольной оценки соответствия «НОСТРОЙ» (СДОС НОСТРОЙ)</dc:title>
  <dc:creator>Иванова</dc:creator>
  <cp:lastModifiedBy>Акиев Руслан Сосланович</cp:lastModifiedBy>
  <cp:revision>594</cp:revision>
  <cp:lastPrinted>2015-09-15T12:34:31Z</cp:lastPrinted>
  <dcterms:created xsi:type="dcterms:W3CDTF">2012-04-11T19:00:09Z</dcterms:created>
  <dcterms:modified xsi:type="dcterms:W3CDTF">2015-10-13T13:19:28Z</dcterms:modified>
</cp:coreProperties>
</file>